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sldIdLst>
    <p:sldId id="256" r:id="rId2"/>
    <p:sldId id="277" r:id="rId3"/>
    <p:sldId id="257" r:id="rId4"/>
    <p:sldId id="258" r:id="rId5"/>
    <p:sldId id="261" r:id="rId6"/>
    <p:sldId id="267" r:id="rId7"/>
    <p:sldId id="278" r:id="rId8"/>
    <p:sldId id="262" r:id="rId9"/>
    <p:sldId id="263" r:id="rId10"/>
    <p:sldId id="268" r:id="rId11"/>
    <p:sldId id="269" r:id="rId12"/>
    <p:sldId id="270" r:id="rId13"/>
    <p:sldId id="264" r:id="rId14"/>
    <p:sldId id="271" r:id="rId15"/>
    <p:sldId id="265" r:id="rId16"/>
    <p:sldId id="272" r:id="rId17"/>
    <p:sldId id="274" r:id="rId18"/>
    <p:sldId id="273" r:id="rId19"/>
    <p:sldId id="280" r:id="rId20"/>
    <p:sldId id="281" r:id="rId21"/>
    <p:sldId id="282" r:id="rId22"/>
    <p:sldId id="283" r:id="rId23"/>
    <p:sldId id="284" r:id="rId24"/>
    <p:sldId id="279" r:id="rId25"/>
    <p:sldId id="285" r:id="rId26"/>
    <p:sldId id="286" r:id="rId27"/>
    <p:sldId id="287" r:id="rId28"/>
    <p:sldId id="288" r:id="rId29"/>
    <p:sldId id="289" r:id="rId30"/>
    <p:sldId id="290"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21" autoAdjust="0"/>
    <p:restoredTop sz="94671" autoAdjust="0"/>
  </p:normalViewPr>
  <p:slideViewPr>
    <p:cSldViewPr>
      <p:cViewPr varScale="1">
        <p:scale>
          <a:sx n="70" d="100"/>
          <a:sy n="70" d="100"/>
        </p:scale>
        <p:origin x="-1602"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B6DB8D-6EF8-474E-8DB2-4D20DE3AD5D8}" type="datetimeFigureOut">
              <a:rPr lang="en-US" smtClean="0"/>
              <a:t>6/17/2020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B02EFD-ACE6-4320-AA6D-C9C22B50049A}" type="slidenum">
              <a:rPr lang="en-US" smtClean="0"/>
              <a:t>‹#›</a:t>
            </a:fld>
            <a:endParaRPr lang="en-US"/>
          </a:p>
        </p:txBody>
      </p:sp>
    </p:spTree>
    <p:extLst>
      <p:ext uri="{BB962C8B-B14F-4D97-AF65-F5344CB8AC3E}">
        <p14:creationId xmlns:p14="http://schemas.microsoft.com/office/powerpoint/2010/main" val="805100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B02EFD-ACE6-4320-AA6D-C9C22B50049A}" type="slidenum">
              <a:rPr lang="en-US" smtClean="0"/>
              <a:t>5</a:t>
            </a:fld>
            <a:endParaRPr lang="en-US"/>
          </a:p>
        </p:txBody>
      </p:sp>
    </p:spTree>
    <p:extLst>
      <p:ext uri="{BB962C8B-B14F-4D97-AF65-F5344CB8AC3E}">
        <p14:creationId xmlns:p14="http://schemas.microsoft.com/office/powerpoint/2010/main" val="309121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B02EFD-ACE6-4320-AA6D-C9C22B50049A}" type="slidenum">
              <a:rPr lang="en-US" smtClean="0"/>
              <a:t>6</a:t>
            </a:fld>
            <a:endParaRPr lang="en-US"/>
          </a:p>
        </p:txBody>
      </p:sp>
    </p:spTree>
    <p:extLst>
      <p:ext uri="{BB962C8B-B14F-4D97-AF65-F5344CB8AC3E}">
        <p14:creationId xmlns:p14="http://schemas.microsoft.com/office/powerpoint/2010/main" val="309121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B02EFD-ACE6-4320-AA6D-C9C22B50049A}" type="slidenum">
              <a:rPr lang="en-US" smtClean="0"/>
              <a:t>7</a:t>
            </a:fld>
            <a:endParaRPr lang="en-US"/>
          </a:p>
        </p:txBody>
      </p:sp>
    </p:spTree>
    <p:extLst>
      <p:ext uri="{BB962C8B-B14F-4D97-AF65-F5344CB8AC3E}">
        <p14:creationId xmlns:p14="http://schemas.microsoft.com/office/powerpoint/2010/main" val="309121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B02EFD-ACE6-4320-AA6D-C9C22B50049A}" type="slidenum">
              <a:rPr lang="en-US" smtClean="0"/>
              <a:t>10</a:t>
            </a:fld>
            <a:endParaRPr lang="en-US"/>
          </a:p>
        </p:txBody>
      </p:sp>
    </p:spTree>
    <p:extLst>
      <p:ext uri="{BB962C8B-B14F-4D97-AF65-F5344CB8AC3E}">
        <p14:creationId xmlns:p14="http://schemas.microsoft.com/office/powerpoint/2010/main" val="29788596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1D36C5B5-A669-4362-97FD-43F5B7CDC024}" type="datetimeFigureOut">
              <a:rPr lang="en-US" smtClean="0"/>
              <a:t>6/17/2020</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7C6912AD-755D-4F73-AE75-A1D4EC89B41C}" type="slidenum">
              <a:rPr lang="en-US" smtClean="0"/>
              <a:t>‹#›</a:t>
            </a:fld>
            <a:endParaRPr lang="en-US"/>
          </a:p>
        </p:txBody>
      </p:sp>
      <p:grpSp>
        <p:nvGrpSpPr>
          <p:cNvPr id="8" name="Group 7"/>
          <p:cNvGrpSpPr/>
          <p:nvPr/>
        </p:nvGrpSpPr>
        <p:grpSpPr>
          <a:xfrm>
            <a:off x="1194101" y="2887530"/>
            <a:ext cx="6779110" cy="923330"/>
            <a:chOff x="1172584" y="1381459"/>
            <a:chExt cx="6779110" cy="923330"/>
          </a:xfrm>
          <a:effectLst>
            <a:outerShdw blurRad="38100" dist="12700" dir="16200000" rotWithShape="0">
              <a:prstClr val="black">
                <a:alpha val="30000"/>
              </a:prstClr>
            </a:outerShdw>
          </a:effectLst>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endParaRPr lang="en-US" sz="5400" dirty="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36C5B5-A669-4362-97FD-43F5B7CDC024}" type="datetimeFigureOut">
              <a:rPr lang="en-US" smtClean="0"/>
              <a:t>6/17/2020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6912AD-755D-4F73-AE75-A1D4EC89B41C}" type="slidenum">
              <a:rPr lang="en-US" smtClean="0"/>
              <a:t>‹#›</a:t>
            </a:fld>
            <a:endParaRPr lang="en-US"/>
          </a:p>
        </p:txBody>
      </p:sp>
      <p:grpSp>
        <p:nvGrpSpPr>
          <p:cNvPr id="11" name="Group 10"/>
          <p:cNvGrpSpPr/>
          <p:nvPr/>
        </p:nvGrpSpPr>
        <p:grpSpPr>
          <a:xfrm>
            <a:off x="1172584" y="1392217"/>
            <a:ext cx="6779110" cy="923330"/>
            <a:chOff x="1172584" y="1381459"/>
            <a:chExt cx="6779110" cy="923330"/>
          </a:xfrm>
        </p:grpSpPr>
        <p:sp>
          <p:nvSpPr>
            <p:cNvPr id="15" name="TextBox 14"/>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6" name="Straight Connector 15"/>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6560" y="559398"/>
            <a:ext cx="1678193" cy="556676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8488" y="849854"/>
            <a:ext cx="5507917" cy="502382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36C5B5-A669-4362-97FD-43F5B7CDC024}" type="datetimeFigureOut">
              <a:rPr lang="en-US" smtClean="0"/>
              <a:t>6/17/2020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6912AD-755D-4F73-AE75-A1D4EC89B41C}" type="slidenum">
              <a:rPr lang="en-US" smtClean="0"/>
              <a:t>‹#›</a:t>
            </a:fld>
            <a:endParaRPr lang="en-US"/>
          </a:p>
        </p:txBody>
      </p:sp>
      <p:grpSp>
        <p:nvGrpSpPr>
          <p:cNvPr id="11" name="Group 10"/>
          <p:cNvGrpSpPr/>
          <p:nvPr/>
        </p:nvGrpSpPr>
        <p:grpSpPr>
          <a:xfrm rot="5400000">
            <a:off x="3909050" y="2880823"/>
            <a:ext cx="5480154" cy="923330"/>
            <a:chOff x="1815339" y="1381459"/>
            <a:chExt cx="5480154" cy="923330"/>
          </a:xfrm>
        </p:grpSpPr>
        <p:sp>
          <p:nvSpPr>
            <p:cNvPr id="12" name="TextBox 11"/>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36C5B5-A669-4362-97FD-43F5B7CDC024}" type="datetimeFigureOut">
              <a:rPr lang="en-US" smtClean="0"/>
              <a:t>6/17/2020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6912AD-755D-4F73-AE75-A1D4EC89B41C}" type="slidenum">
              <a:rPr lang="en-US" smtClean="0"/>
              <a:t>‹#›</a:t>
            </a:fld>
            <a:endParaRPr lang="en-US"/>
          </a:p>
        </p:txBody>
      </p:sp>
      <p:sp>
        <p:nvSpPr>
          <p:cNvPr id="11" name="Title 10"/>
          <p:cNvSpPr>
            <a:spLocks noGrp="1"/>
          </p:cNvSpPr>
          <p:nvPr>
            <p:ph type="title"/>
          </p:nvPr>
        </p:nvSpPr>
        <p:spPr/>
        <p:txBody>
          <a:bodyPr/>
          <a:lstStyle/>
          <a:p>
            <a:r>
              <a:rPr lang="en-US" smtClean="0"/>
              <a:t>Click to edit Master title style</a:t>
            </a:r>
            <a:endParaRPr lang="en-US"/>
          </a:p>
        </p:txBody>
      </p:sp>
      <p:grpSp>
        <p:nvGrpSpPr>
          <p:cNvPr id="12" name="Group 11"/>
          <p:cNvGrpSpPr/>
          <p:nvPr/>
        </p:nvGrpSpPr>
        <p:grpSpPr>
          <a:xfrm>
            <a:off x="1172584" y="1392217"/>
            <a:ext cx="6779110" cy="923330"/>
            <a:chOff x="1172584" y="1381459"/>
            <a:chExt cx="6779110" cy="923330"/>
          </a:xfrm>
        </p:grpSpPr>
        <p:sp>
          <p:nvSpPr>
            <p:cNvPr id="13" name="TextBox 12"/>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4" name="Straight Connector 13"/>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2" cstate="print">
            <a:lum/>
          </a:blip>
          <a:stretch>
            <a:fillRect/>
          </a:stretch>
        </p:blipFill>
        <p:spPr>
          <a:xfrm>
            <a:off x="0" y="0"/>
            <a:ext cx="9144000" cy="6858000"/>
          </a:xfrm>
          <a:prstGeom prst="rect">
            <a:avLst/>
          </a:prstGeom>
        </p:spPr>
      </p:pic>
      <p:grpSp>
        <p:nvGrpSpPr>
          <p:cNvPr id="7" name="Group 7"/>
          <p:cNvGrpSpPr/>
          <p:nvPr/>
        </p:nvGrpSpPr>
        <p:grpSpPr>
          <a:xfrm>
            <a:off x="1172584" y="2887579"/>
            <a:ext cx="6779110" cy="923330"/>
            <a:chOff x="1172584" y="1381459"/>
            <a:chExt cx="6779110" cy="923330"/>
          </a:xfrm>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7412"/>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90040" y="1204857"/>
            <a:ext cx="7754713" cy="1910716"/>
          </a:xfrm>
        </p:spPr>
        <p:txBody>
          <a:bodyPr anchor="b"/>
          <a:lstStyle>
            <a:lvl1pPr algn="ctr">
              <a:defRPr sz="5400" b="0" cap="none"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99248" y="3767316"/>
            <a:ext cx="7734747" cy="15001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36C5B5-A669-4362-97FD-43F5B7CDC024}" type="datetimeFigureOut">
              <a:rPr lang="en-US" smtClean="0"/>
              <a:t>6/17/2020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6912AD-755D-4F73-AE75-A1D4EC89B41C}"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36C5B5-A669-4362-97FD-43F5B7CDC024}" type="datetimeFigureOut">
              <a:rPr lang="en-US" smtClean="0"/>
              <a:t>6/17/2020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6912AD-755D-4F73-AE75-A1D4EC89B41C}" type="slidenum">
              <a:rPr lang="en-US" smtClean="0"/>
              <a:t>‹#›</a:t>
            </a:fld>
            <a:endParaRPr lang="en-US"/>
          </a:p>
        </p:txBody>
      </p:sp>
      <p:sp>
        <p:nvSpPr>
          <p:cNvPr id="12" name="Title 1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grpSp>
        <p:nvGrpSpPr>
          <p:cNvPr id="13" name="Group 12"/>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8" name="Content Placeholder 7"/>
          <p:cNvSpPr>
            <a:spLocks noGrp="1"/>
          </p:cNvSpPr>
          <p:nvPr>
            <p:ph sz="quarter" idx="13"/>
          </p:nvPr>
        </p:nvSpPr>
        <p:spPr>
          <a:xfrm>
            <a:off x="685800"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4"/>
          </p:nvPr>
        </p:nvSpPr>
        <p:spPr>
          <a:xfrm>
            <a:off x="4645151"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51560" y="2240280"/>
            <a:ext cx="3442446"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8488" y="2947595"/>
            <a:ext cx="3803904"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02306" y="2240280"/>
            <a:ext cx="3447288"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944368"/>
            <a:ext cx="3799728"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36C5B5-A669-4362-97FD-43F5B7CDC024}" type="datetimeFigureOut">
              <a:rPr lang="en-US" smtClean="0"/>
              <a:t>6/17/2020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6912AD-755D-4F73-AE75-A1D4EC89B41C}" type="slidenum">
              <a:rPr lang="en-US" smtClean="0"/>
              <a:t>‹#›</a:t>
            </a:fld>
            <a:endParaRPr lang="en-US"/>
          </a:p>
        </p:txBody>
      </p:sp>
      <p:grpSp>
        <p:nvGrpSpPr>
          <p:cNvPr id="14" name="Group 13"/>
          <p:cNvGrpSpPr/>
          <p:nvPr/>
        </p:nvGrpSpPr>
        <p:grpSpPr>
          <a:xfrm>
            <a:off x="1172584" y="1392217"/>
            <a:ext cx="6779110" cy="923330"/>
            <a:chOff x="1172584" y="1381459"/>
            <a:chExt cx="6779110" cy="923330"/>
          </a:xfrm>
        </p:grpSpPr>
        <p:sp>
          <p:nvSpPr>
            <p:cNvPr id="16" name="TextBox 15"/>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7" name="Straight Connector 16"/>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36C5B5-A669-4362-97FD-43F5B7CDC024}" type="datetimeFigureOut">
              <a:rPr lang="en-US" smtClean="0"/>
              <a:t>6/17/2020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6912AD-755D-4F73-AE75-A1D4EC89B41C}" type="slidenum">
              <a:rPr lang="en-US" smtClean="0"/>
              <a:t>‹#›</a:t>
            </a:fld>
            <a:endParaRPr lang="en-US"/>
          </a:p>
        </p:txBody>
      </p:sp>
      <p:grpSp>
        <p:nvGrpSpPr>
          <p:cNvPr id="10" name="Group 9"/>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36C5B5-A669-4362-97FD-43F5B7CDC024}" type="datetimeFigureOut">
              <a:rPr lang="en-US" smtClean="0"/>
              <a:t>6/17/2020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6912AD-755D-4F73-AE75-A1D4EC89B41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4579" y="1678195"/>
            <a:ext cx="3422483" cy="1886921"/>
          </a:xfrm>
        </p:spPr>
        <p:txBody>
          <a:bodyPr anchor="b"/>
          <a:lstStyle>
            <a:lvl1pPr algn="l">
              <a:defRPr sz="2800" b="0"/>
            </a:lvl1pPr>
          </a:lstStyle>
          <a:p>
            <a:r>
              <a:rPr lang="en-US" smtClean="0"/>
              <a:t>Click to edit Master title style</a:t>
            </a:r>
            <a:endParaRPr lang="en-US"/>
          </a:p>
        </p:txBody>
      </p:sp>
      <p:sp>
        <p:nvSpPr>
          <p:cNvPr id="3" name="Content Placeholder 2"/>
          <p:cNvSpPr>
            <a:spLocks noGrp="1"/>
          </p:cNvSpPr>
          <p:nvPr>
            <p:ph idx="1"/>
          </p:nvPr>
        </p:nvSpPr>
        <p:spPr>
          <a:xfrm>
            <a:off x="692001" y="559398"/>
            <a:ext cx="4116667" cy="5566765"/>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34579" y="3603812"/>
            <a:ext cx="3411725" cy="2517289"/>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36C5B5-A669-4362-97FD-43F5B7CDC024}" type="datetimeFigureOut">
              <a:rPr lang="en-US" smtClean="0"/>
              <a:t>6/17/2020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6912AD-755D-4F73-AE75-A1D4EC89B41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731" y="4668818"/>
            <a:ext cx="7767021" cy="644729"/>
          </a:xfrm>
        </p:spPr>
        <p:txBody>
          <a:bodyPr anchor="b"/>
          <a:lstStyle>
            <a:lvl1pPr algn="ctr">
              <a:defRPr sz="2800" b="0"/>
            </a:lvl1pPr>
          </a:lstStyle>
          <a:p>
            <a:r>
              <a:rPr lang="en-US" smtClean="0"/>
              <a:t>Click to edit Master title style</a:t>
            </a:r>
            <a:endParaRPr lang="en-US"/>
          </a:p>
        </p:txBody>
      </p:sp>
      <p:sp>
        <p:nvSpPr>
          <p:cNvPr id="3" name="Picture Placeholder 2"/>
          <p:cNvSpPr>
            <a:spLocks noGrp="1"/>
          </p:cNvSpPr>
          <p:nvPr>
            <p:ph type="pic" idx="1"/>
          </p:nvPr>
        </p:nvSpPr>
        <p:spPr>
          <a:xfrm rot="240000">
            <a:off x="2183792" y="666965"/>
            <a:ext cx="4772156" cy="359801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8489" y="5324306"/>
            <a:ext cx="7756264" cy="80486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36C5B5-A669-4362-97FD-43F5B7CDC024}" type="datetimeFigureOut">
              <a:rPr lang="en-US" smtClean="0"/>
              <a:t>6/17/2020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6912AD-755D-4F73-AE75-A1D4EC89B41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88490" y="570156"/>
            <a:ext cx="7756263" cy="105425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99247" y="2248347"/>
            <a:ext cx="7745505" cy="38778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1D36C5B5-A669-4362-97FD-43F5B7CDC024}" type="datetimeFigureOut">
              <a:rPr lang="en-US" smtClean="0"/>
              <a:t>6/17/2020</a:t>
            </a:fld>
            <a:endParaRPr lang="en-US"/>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7C6912AD-755D-4F73-AE75-A1D4EC89B41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t>
            </a:r>
            <a:endParaRPr lang="en-US" dirty="0"/>
          </a:p>
        </p:txBody>
      </p:sp>
      <p:sp>
        <p:nvSpPr>
          <p:cNvPr id="3" name="Subtitle 2"/>
          <p:cNvSpPr>
            <a:spLocks noGrp="1"/>
          </p:cNvSpPr>
          <p:nvPr>
            <p:ph type="subTitle" idx="1"/>
          </p:nvPr>
        </p:nvSpPr>
        <p:spPr/>
        <p:txBody>
          <a:bodyPr/>
          <a:lstStyle/>
          <a:p>
            <a:r>
              <a:rPr lang="en-US" dirty="0" smtClean="0"/>
              <a:t> </a:t>
            </a:r>
            <a:endParaRPr lang="en-US" dirty="0"/>
          </a:p>
        </p:txBody>
      </p:sp>
      <p:sp>
        <p:nvSpPr>
          <p:cNvPr id="4" name="Rectangle 3"/>
          <p:cNvSpPr/>
          <p:nvPr/>
        </p:nvSpPr>
        <p:spPr>
          <a:xfrm>
            <a:off x="1039341" y="2057400"/>
            <a:ext cx="7313220" cy="830997"/>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4800" b="1" spc="150" dirty="0" smtClean="0">
                <a:ln w="11430"/>
                <a:solidFill>
                  <a:srgbClr val="F8F8F8"/>
                </a:solidFill>
                <a:effectLst>
                  <a:outerShdw blurRad="25400" algn="tl" rotWithShape="0">
                    <a:srgbClr val="000000">
                      <a:alpha val="43000"/>
                    </a:srgbClr>
                  </a:outerShdw>
                </a:effectLst>
                <a:latin typeface="+mj-lt"/>
                <a:cs typeface="Aharoni" pitchFamily="2" charset="-79"/>
              </a:rPr>
              <a:t>Book Pool Management</a:t>
            </a:r>
            <a:endParaRPr lang="en-US" sz="4800" b="1" spc="150" dirty="0">
              <a:ln w="11430"/>
              <a:solidFill>
                <a:srgbClr val="F8F8F8"/>
              </a:solidFill>
              <a:effectLst>
                <a:outerShdw blurRad="25400" algn="tl" rotWithShape="0">
                  <a:srgbClr val="000000">
                    <a:alpha val="43000"/>
                  </a:srgbClr>
                </a:outerShdw>
              </a:effectLst>
              <a:latin typeface="+mj-lt"/>
              <a:cs typeface="Aharoni" pitchFamily="2" charset="-79"/>
            </a:endParaRPr>
          </a:p>
        </p:txBody>
      </p:sp>
      <p:sp>
        <p:nvSpPr>
          <p:cNvPr id="5" name="Rectangle 4"/>
          <p:cNvSpPr/>
          <p:nvPr/>
        </p:nvSpPr>
        <p:spPr>
          <a:xfrm>
            <a:off x="2430844" y="3847573"/>
            <a:ext cx="4280339" cy="461665"/>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2400" b="1" spc="150" dirty="0" smtClean="0">
                <a:ln w="11430"/>
                <a:solidFill>
                  <a:srgbClr val="F8F8F8"/>
                </a:solidFill>
                <a:effectLst>
                  <a:outerShdw blurRad="25400" algn="tl" rotWithShape="0">
                    <a:srgbClr val="000000">
                      <a:alpha val="43000"/>
                    </a:srgbClr>
                  </a:outerShdw>
                </a:effectLst>
                <a:latin typeface="+mj-lt"/>
                <a:cs typeface="Aharoni" pitchFamily="2" charset="-79"/>
              </a:rPr>
              <a:t>Mini-project Presentation</a:t>
            </a:r>
            <a:endParaRPr lang="en-US" sz="2400" b="1" spc="150" dirty="0">
              <a:ln w="11430"/>
              <a:solidFill>
                <a:srgbClr val="F8F8F8"/>
              </a:solidFill>
              <a:effectLst>
                <a:outerShdw blurRad="25400" algn="tl" rotWithShape="0">
                  <a:srgbClr val="000000">
                    <a:alpha val="43000"/>
                  </a:srgbClr>
                </a:outerShdw>
              </a:effectLst>
              <a:latin typeface="+mj-lt"/>
              <a:cs typeface="Aharoni" pitchFamily="2" charset="-79"/>
            </a:endParaRPr>
          </a:p>
        </p:txBody>
      </p:sp>
    </p:spTree>
    <p:extLst>
      <p:ext uri="{BB962C8B-B14F-4D97-AF65-F5344CB8AC3E}">
        <p14:creationId xmlns:p14="http://schemas.microsoft.com/office/powerpoint/2010/main" val="39212792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 </a:t>
            </a:r>
            <a:endParaRPr lang="en-US" dirty="0"/>
          </a:p>
        </p:txBody>
      </p:sp>
      <p:sp>
        <p:nvSpPr>
          <p:cNvPr id="3" name="Title 2"/>
          <p:cNvSpPr>
            <a:spLocks noGrp="1"/>
          </p:cNvSpPr>
          <p:nvPr>
            <p:ph type="title"/>
          </p:nvPr>
        </p:nvSpPr>
        <p:spPr/>
        <p:txBody>
          <a:bodyPr/>
          <a:lstStyle/>
          <a:p>
            <a:r>
              <a:rPr lang="en-US" dirty="0"/>
              <a:t> </a:t>
            </a:r>
          </a:p>
        </p:txBody>
      </p:sp>
      <p:sp>
        <p:nvSpPr>
          <p:cNvPr id="4" name="Rectangle 3"/>
          <p:cNvSpPr/>
          <p:nvPr/>
        </p:nvSpPr>
        <p:spPr>
          <a:xfrm>
            <a:off x="1363982" y="533400"/>
            <a:ext cx="6522941" cy="830997"/>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4800" b="1" spc="150" dirty="0" smtClean="0">
                <a:ln w="11430"/>
                <a:effectLst>
                  <a:outerShdw blurRad="25400" algn="tl" rotWithShape="0">
                    <a:srgbClr val="000000">
                      <a:alpha val="43000"/>
                    </a:srgbClr>
                  </a:outerShdw>
                </a:effectLst>
                <a:latin typeface="Andalus" pitchFamily="18" charset="-78"/>
                <a:cs typeface="Andalus" pitchFamily="18" charset="-78"/>
              </a:rPr>
              <a:t>Default Apps in Django</a:t>
            </a:r>
            <a:endParaRPr lang="en-US" sz="4800" b="1" spc="150" dirty="0">
              <a:ln w="11430"/>
              <a:effectLst>
                <a:outerShdw blurRad="25400" algn="tl" rotWithShape="0">
                  <a:srgbClr val="000000">
                    <a:alpha val="43000"/>
                  </a:srgbClr>
                </a:outerShdw>
              </a:effectLst>
              <a:latin typeface="Andalus" pitchFamily="18" charset="-78"/>
              <a:cs typeface="Andalus" pitchFamily="18" charset="-78"/>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217" r="10037" b="16165"/>
          <a:stretch/>
        </p:blipFill>
        <p:spPr>
          <a:xfrm>
            <a:off x="373038" y="1676400"/>
            <a:ext cx="8427907" cy="4038600"/>
          </a:xfrm>
          <a:prstGeom prst="rect">
            <a:avLst/>
          </a:prstGeom>
        </p:spPr>
      </p:pic>
      <p:sp>
        <p:nvSpPr>
          <p:cNvPr id="9" name="Rectangle 8"/>
          <p:cNvSpPr/>
          <p:nvPr/>
        </p:nvSpPr>
        <p:spPr>
          <a:xfrm>
            <a:off x="609600" y="1905000"/>
            <a:ext cx="609600" cy="76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Rectangle 9"/>
          <p:cNvSpPr/>
          <p:nvPr/>
        </p:nvSpPr>
        <p:spPr>
          <a:xfrm>
            <a:off x="527713" y="3312994"/>
            <a:ext cx="609600" cy="76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ectangle 10"/>
          <p:cNvSpPr/>
          <p:nvPr/>
        </p:nvSpPr>
        <p:spPr>
          <a:xfrm>
            <a:off x="609600" y="2100049"/>
            <a:ext cx="304800" cy="76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6181738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 </a:t>
            </a:r>
            <a:endParaRPr lang="en-US" dirty="0"/>
          </a:p>
        </p:txBody>
      </p:sp>
      <p:sp>
        <p:nvSpPr>
          <p:cNvPr id="3" name="Title 2"/>
          <p:cNvSpPr>
            <a:spLocks noGrp="1"/>
          </p:cNvSpPr>
          <p:nvPr>
            <p:ph type="title"/>
          </p:nvPr>
        </p:nvSpPr>
        <p:spPr/>
        <p:txBody>
          <a:bodyPr/>
          <a:lstStyle/>
          <a:p>
            <a:r>
              <a:rPr lang="en-US" dirty="0"/>
              <a:t> </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4627" t="16611" r="20447" b="42319"/>
          <a:stretch/>
        </p:blipFill>
        <p:spPr>
          <a:xfrm>
            <a:off x="90185" y="1981200"/>
            <a:ext cx="8873997" cy="2590800"/>
          </a:xfrm>
          <a:prstGeom prst="rect">
            <a:avLst/>
          </a:prstGeom>
        </p:spPr>
      </p:pic>
      <p:sp>
        <p:nvSpPr>
          <p:cNvPr id="5" name="Rectangle 4"/>
          <p:cNvSpPr/>
          <p:nvPr/>
        </p:nvSpPr>
        <p:spPr>
          <a:xfrm>
            <a:off x="582533" y="533400"/>
            <a:ext cx="8085867" cy="707886"/>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4000" b="1" spc="150" dirty="0" smtClean="0">
                <a:ln w="11430"/>
                <a:effectLst>
                  <a:outerShdw blurRad="25400" algn="tl" rotWithShape="0">
                    <a:srgbClr val="000000">
                      <a:alpha val="43000"/>
                    </a:srgbClr>
                  </a:outerShdw>
                </a:effectLst>
                <a:latin typeface="Andalus" pitchFamily="18" charset="-78"/>
                <a:cs typeface="Andalus" pitchFamily="18" charset="-78"/>
              </a:rPr>
              <a:t> Apps that are build for the Project</a:t>
            </a:r>
            <a:endParaRPr lang="en-US" sz="4000" b="1" spc="150" dirty="0">
              <a:ln w="11430"/>
              <a:effectLst>
                <a:outerShdw blurRad="25400" algn="tl" rotWithShape="0">
                  <a:srgbClr val="000000">
                    <a:alpha val="43000"/>
                  </a:srgbClr>
                </a:outerShdw>
              </a:effectLst>
              <a:latin typeface="Andalus" pitchFamily="18" charset="-78"/>
              <a:cs typeface="Andalus" pitchFamily="18" charset="-78"/>
            </a:endParaRPr>
          </a:p>
        </p:txBody>
      </p:sp>
    </p:spTree>
    <p:extLst>
      <p:ext uri="{BB962C8B-B14F-4D97-AF65-F5344CB8AC3E}">
        <p14:creationId xmlns:p14="http://schemas.microsoft.com/office/powerpoint/2010/main" val="2947828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 </a:t>
            </a:r>
            <a:endParaRPr lang="en-US" dirty="0"/>
          </a:p>
        </p:txBody>
      </p:sp>
      <p:sp>
        <p:nvSpPr>
          <p:cNvPr id="3" name="Title 2"/>
          <p:cNvSpPr>
            <a:spLocks noGrp="1"/>
          </p:cNvSpPr>
          <p:nvPr>
            <p:ph type="title"/>
          </p:nvPr>
        </p:nvSpPr>
        <p:spPr/>
        <p:txBody>
          <a:bodyPr/>
          <a:lstStyle/>
          <a:p>
            <a:r>
              <a:rPr lang="en-US" dirty="0"/>
              <a:t> </a:t>
            </a:r>
          </a:p>
        </p:txBody>
      </p:sp>
      <p:sp>
        <p:nvSpPr>
          <p:cNvPr id="4" name="Rectangle 3"/>
          <p:cNvSpPr/>
          <p:nvPr/>
        </p:nvSpPr>
        <p:spPr>
          <a:xfrm>
            <a:off x="1032142" y="609600"/>
            <a:ext cx="7327648" cy="830997"/>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4800" b="1" spc="150" dirty="0" smtClean="0">
                <a:ln w="11430"/>
                <a:effectLst>
                  <a:outerShdw blurRad="25400" algn="tl" rotWithShape="0">
                    <a:srgbClr val="000000">
                      <a:alpha val="43000"/>
                    </a:srgbClr>
                  </a:outerShdw>
                </a:effectLst>
                <a:latin typeface="Andalus" pitchFamily="18" charset="-78"/>
                <a:cs typeface="Andalus" pitchFamily="18" charset="-78"/>
              </a:rPr>
              <a:t>Models &amp; Views in Django</a:t>
            </a:r>
            <a:endParaRPr lang="en-US" sz="4800" b="1" spc="150" dirty="0">
              <a:ln w="11430"/>
              <a:effectLst>
                <a:outerShdw blurRad="25400" algn="tl" rotWithShape="0">
                  <a:srgbClr val="000000">
                    <a:alpha val="43000"/>
                  </a:srgbClr>
                </a:outerShdw>
              </a:effectLst>
              <a:latin typeface="Andalus" pitchFamily="18" charset="-78"/>
              <a:cs typeface="Andalus" pitchFamily="18" charset="-78"/>
            </a:endParaRPr>
          </a:p>
        </p:txBody>
      </p:sp>
      <p:sp>
        <p:nvSpPr>
          <p:cNvPr id="5" name="Rectangle 4"/>
          <p:cNvSpPr/>
          <p:nvPr/>
        </p:nvSpPr>
        <p:spPr>
          <a:xfrm>
            <a:off x="581733" y="2590800"/>
            <a:ext cx="8153400" cy="923330"/>
          </a:xfrm>
          <a:prstGeom prst="rect">
            <a:avLst/>
          </a:prstGeom>
        </p:spPr>
        <p:txBody>
          <a:bodyPr wrap="square">
            <a:spAutoFit/>
          </a:bodyPr>
          <a:lstStyle/>
          <a:p>
            <a:r>
              <a:rPr lang="en-US" dirty="0"/>
              <a:t>A model is the single, definitive source of information about your data. It contains the essential fields and behaviors of the data you’re storing. Generally, each model maps to a single database table.</a:t>
            </a:r>
          </a:p>
        </p:txBody>
      </p:sp>
      <p:sp>
        <p:nvSpPr>
          <p:cNvPr id="6" name="Rectangle 5"/>
          <p:cNvSpPr/>
          <p:nvPr/>
        </p:nvSpPr>
        <p:spPr>
          <a:xfrm>
            <a:off x="581733" y="4114800"/>
            <a:ext cx="7778058" cy="1754326"/>
          </a:xfrm>
          <a:prstGeom prst="rect">
            <a:avLst/>
          </a:prstGeom>
        </p:spPr>
        <p:txBody>
          <a:bodyPr wrap="square">
            <a:spAutoFit/>
          </a:bodyPr>
          <a:lstStyle/>
          <a:p>
            <a:r>
              <a:rPr lang="en-US" dirty="0"/>
              <a:t>A view function, or view for short, is a Python function that takes a Web request and returns a Web response. This response can be the HTML contents of a Web page, or a redirect, or a 404 error, or an XML document, or an image . . . or anything, really. The view itself contains whatever arbitrary logic is necessary to return that response. This code can live anywhere you want, as long as it’s on your Python path.</a:t>
            </a:r>
          </a:p>
        </p:txBody>
      </p:sp>
    </p:spTree>
    <p:extLst>
      <p:ext uri="{BB962C8B-B14F-4D97-AF65-F5344CB8AC3E}">
        <p14:creationId xmlns:p14="http://schemas.microsoft.com/office/powerpoint/2010/main" val="14577830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 </a:t>
            </a:r>
            <a:endParaRPr lang="en-US" dirty="0"/>
          </a:p>
        </p:txBody>
      </p:sp>
      <p:sp>
        <p:nvSpPr>
          <p:cNvPr id="3" name="Title 2"/>
          <p:cNvSpPr>
            <a:spLocks noGrp="1"/>
          </p:cNvSpPr>
          <p:nvPr>
            <p:ph type="title"/>
          </p:nvPr>
        </p:nvSpPr>
        <p:spPr/>
        <p:txBody>
          <a:bodyPr/>
          <a:lstStyle/>
          <a:p>
            <a:r>
              <a:rPr lang="en-US" dirty="0"/>
              <a:t> </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9701" r="9851"/>
          <a:stretch/>
        </p:blipFill>
        <p:spPr>
          <a:xfrm>
            <a:off x="304800" y="1077036"/>
            <a:ext cx="8633251" cy="4953000"/>
          </a:xfrm>
          <a:prstGeom prst="rect">
            <a:avLst/>
          </a:prstGeom>
        </p:spPr>
      </p:pic>
    </p:spTree>
    <p:extLst>
      <p:ext uri="{BB962C8B-B14F-4D97-AF65-F5344CB8AC3E}">
        <p14:creationId xmlns:p14="http://schemas.microsoft.com/office/powerpoint/2010/main" val="4783866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 </a:t>
            </a:r>
            <a:endParaRPr lang="en-US" dirty="0"/>
          </a:p>
        </p:txBody>
      </p:sp>
      <p:sp>
        <p:nvSpPr>
          <p:cNvPr id="3" name="Title 2"/>
          <p:cNvSpPr>
            <a:spLocks noGrp="1"/>
          </p:cNvSpPr>
          <p:nvPr>
            <p:ph type="title"/>
          </p:nvPr>
        </p:nvSpPr>
        <p:spPr/>
        <p:txBody>
          <a:bodyPr/>
          <a:lstStyle/>
          <a:p>
            <a:r>
              <a:rPr lang="en-US" dirty="0"/>
              <a:t> </a:t>
            </a:r>
          </a:p>
        </p:txBody>
      </p:sp>
      <p:sp>
        <p:nvSpPr>
          <p:cNvPr id="4" name="Rectangle 3"/>
          <p:cNvSpPr/>
          <p:nvPr/>
        </p:nvSpPr>
        <p:spPr>
          <a:xfrm>
            <a:off x="2920477" y="609600"/>
            <a:ext cx="3550972" cy="830997"/>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4800" b="1" spc="150" dirty="0" err="1" smtClean="0">
                <a:ln w="11430"/>
                <a:effectLst>
                  <a:outerShdw blurRad="25400" algn="tl" rotWithShape="0">
                    <a:srgbClr val="000000">
                      <a:alpha val="43000"/>
                    </a:srgbClr>
                  </a:outerShdw>
                </a:effectLst>
                <a:latin typeface="Andalus" pitchFamily="18" charset="-78"/>
                <a:cs typeface="Andalus" pitchFamily="18" charset="-78"/>
              </a:rPr>
              <a:t>POSTgreSQL</a:t>
            </a:r>
            <a:endParaRPr lang="en-US" sz="4800" b="1" spc="150" dirty="0">
              <a:ln w="11430"/>
              <a:effectLst>
                <a:outerShdw blurRad="25400" algn="tl" rotWithShape="0">
                  <a:srgbClr val="000000">
                    <a:alpha val="43000"/>
                  </a:srgbClr>
                </a:outerShdw>
              </a:effectLst>
              <a:latin typeface="Andalus" pitchFamily="18" charset="-78"/>
              <a:cs typeface="Andalus" pitchFamily="18" charset="-78"/>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301" t="16617" r="9549"/>
          <a:stretch/>
        </p:blipFill>
        <p:spPr>
          <a:xfrm>
            <a:off x="540223" y="2286000"/>
            <a:ext cx="8297839" cy="3984308"/>
          </a:xfrm>
          <a:prstGeom prst="rect">
            <a:avLst/>
          </a:prstGeom>
        </p:spPr>
      </p:pic>
    </p:spTree>
    <p:extLst>
      <p:ext uri="{BB962C8B-B14F-4D97-AF65-F5344CB8AC3E}">
        <p14:creationId xmlns:p14="http://schemas.microsoft.com/office/powerpoint/2010/main" val="29486147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 </a:t>
            </a:r>
            <a:endParaRPr lang="en-US" dirty="0"/>
          </a:p>
        </p:txBody>
      </p:sp>
      <p:sp>
        <p:nvSpPr>
          <p:cNvPr id="3" name="Title 2"/>
          <p:cNvSpPr>
            <a:spLocks noGrp="1"/>
          </p:cNvSpPr>
          <p:nvPr>
            <p:ph type="title"/>
          </p:nvPr>
        </p:nvSpPr>
        <p:spPr/>
        <p:txBody>
          <a:bodyPr/>
          <a:lstStyle/>
          <a:p>
            <a:r>
              <a:rPr lang="en-US" dirty="0"/>
              <a:t> </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9515" r="10784" b="24328"/>
          <a:stretch/>
        </p:blipFill>
        <p:spPr>
          <a:xfrm>
            <a:off x="274093" y="2694296"/>
            <a:ext cx="8694616" cy="3810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00932"/>
            <a:ext cx="3816908" cy="2137468"/>
          </a:xfrm>
          <a:prstGeom prst="rect">
            <a:avLst/>
          </a:prstGeom>
        </p:spPr>
      </p:pic>
      <p:sp>
        <p:nvSpPr>
          <p:cNvPr id="10" name="Rectangle 9"/>
          <p:cNvSpPr/>
          <p:nvPr/>
        </p:nvSpPr>
        <p:spPr>
          <a:xfrm>
            <a:off x="457200" y="2971800"/>
            <a:ext cx="609600" cy="76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ectangle 10"/>
          <p:cNvSpPr/>
          <p:nvPr/>
        </p:nvSpPr>
        <p:spPr>
          <a:xfrm>
            <a:off x="482221" y="5029200"/>
            <a:ext cx="609600" cy="76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Rectangle 11"/>
          <p:cNvSpPr/>
          <p:nvPr/>
        </p:nvSpPr>
        <p:spPr>
          <a:xfrm>
            <a:off x="609600" y="3124200"/>
            <a:ext cx="304800" cy="76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783866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 </a:t>
            </a:r>
            <a:endParaRPr lang="en-US" dirty="0"/>
          </a:p>
        </p:txBody>
      </p:sp>
      <p:sp>
        <p:nvSpPr>
          <p:cNvPr id="3" name="Title 2"/>
          <p:cNvSpPr>
            <a:spLocks noGrp="1"/>
          </p:cNvSpPr>
          <p:nvPr>
            <p:ph type="title"/>
          </p:nvPr>
        </p:nvSpPr>
        <p:spPr/>
        <p:txBody>
          <a:bodyPr/>
          <a:lstStyle/>
          <a:p>
            <a:r>
              <a:rPr lang="en-US" dirty="0"/>
              <a:t> </a:t>
            </a:r>
          </a:p>
        </p:txBody>
      </p:sp>
      <p:sp>
        <p:nvSpPr>
          <p:cNvPr id="4" name="Rectangle 3"/>
          <p:cNvSpPr/>
          <p:nvPr/>
        </p:nvSpPr>
        <p:spPr>
          <a:xfrm>
            <a:off x="714751" y="609600"/>
            <a:ext cx="7962436" cy="707886"/>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4000" b="1" spc="150" dirty="0" smtClean="0">
                <a:ln w="11430"/>
                <a:effectLst>
                  <a:outerShdw blurRad="25400" algn="tl" rotWithShape="0">
                    <a:srgbClr val="000000">
                      <a:alpha val="43000"/>
                    </a:srgbClr>
                  </a:outerShdw>
                </a:effectLst>
                <a:latin typeface="Andalus" pitchFamily="18" charset="-78"/>
                <a:cs typeface="Andalus" pitchFamily="18" charset="-78"/>
              </a:rPr>
              <a:t>Connection of Database to Django</a:t>
            </a:r>
            <a:endParaRPr lang="en-US" sz="4000" b="1" spc="150" dirty="0">
              <a:ln w="11430"/>
              <a:effectLst>
                <a:outerShdw blurRad="25400" algn="tl" rotWithShape="0">
                  <a:srgbClr val="000000">
                    <a:alpha val="43000"/>
                  </a:srgbClr>
                </a:outerShdw>
              </a:effectLst>
              <a:latin typeface="Andalus" pitchFamily="18" charset="-78"/>
              <a:cs typeface="Andalus" pitchFamily="18" charset="-78"/>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29" r="4256" b="27808"/>
          <a:stretch/>
        </p:blipFill>
        <p:spPr>
          <a:xfrm>
            <a:off x="260445" y="2286000"/>
            <a:ext cx="8732414" cy="3886201"/>
          </a:xfrm>
          <a:prstGeom prst="rect">
            <a:avLst/>
          </a:prstGeom>
        </p:spPr>
      </p:pic>
    </p:spTree>
    <p:extLst>
      <p:ext uri="{BB962C8B-B14F-4D97-AF65-F5344CB8AC3E}">
        <p14:creationId xmlns:p14="http://schemas.microsoft.com/office/powerpoint/2010/main" val="1389276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800" y="2362200"/>
            <a:ext cx="7745505" cy="3877815"/>
          </a:xfrm>
        </p:spPr>
        <p:txBody>
          <a:bodyPr>
            <a:normAutofit/>
          </a:bodyPr>
          <a:lstStyle/>
          <a:p>
            <a:r>
              <a:rPr lang="en-US" sz="2000" b="1" dirty="0"/>
              <a:t>One of the most powerful parts of Django is the automatic admin interface. It reads metadata from your models to provide a quick, model-centric interface where trusted users can manage content on your site. The admin’s recommended use is limited to an organization’s internal management tool. It’s not intended for building your entire front end around.</a:t>
            </a:r>
          </a:p>
        </p:txBody>
      </p:sp>
      <p:sp>
        <p:nvSpPr>
          <p:cNvPr id="3" name="Title 2"/>
          <p:cNvSpPr>
            <a:spLocks noGrp="1"/>
          </p:cNvSpPr>
          <p:nvPr>
            <p:ph type="title"/>
          </p:nvPr>
        </p:nvSpPr>
        <p:spPr/>
        <p:txBody>
          <a:bodyPr/>
          <a:lstStyle/>
          <a:p>
            <a:r>
              <a:rPr lang="en-US" dirty="0"/>
              <a:t> </a:t>
            </a:r>
          </a:p>
        </p:txBody>
      </p:sp>
      <p:sp>
        <p:nvSpPr>
          <p:cNvPr id="4" name="Rectangle 3"/>
          <p:cNvSpPr/>
          <p:nvPr/>
        </p:nvSpPr>
        <p:spPr>
          <a:xfrm>
            <a:off x="1362362" y="632346"/>
            <a:ext cx="6667210" cy="830997"/>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4800" b="1" spc="150" dirty="0" smtClean="0">
                <a:ln w="11430"/>
                <a:effectLst>
                  <a:outerShdw blurRad="25400" algn="tl" rotWithShape="0">
                    <a:srgbClr val="000000">
                      <a:alpha val="43000"/>
                    </a:srgbClr>
                  </a:outerShdw>
                </a:effectLst>
                <a:latin typeface="Andalus" pitchFamily="18" charset="-78"/>
                <a:cs typeface="Andalus" pitchFamily="18" charset="-78"/>
              </a:rPr>
              <a:t>Setting up Admin Panel </a:t>
            </a:r>
            <a:endParaRPr lang="en-US" sz="4800" b="1" spc="150" dirty="0">
              <a:ln w="11430"/>
              <a:effectLst>
                <a:outerShdw blurRad="25400" algn="tl" rotWithShape="0">
                  <a:srgbClr val="000000">
                    <a:alpha val="43000"/>
                  </a:srgbClr>
                </a:outerShdw>
              </a:effectLst>
              <a:latin typeface="Andalus" pitchFamily="18" charset="-78"/>
              <a:cs typeface="Andalus" pitchFamily="18" charset="-78"/>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4517" t="69330" r="46606" b="19220"/>
          <a:stretch/>
        </p:blipFill>
        <p:spPr>
          <a:xfrm>
            <a:off x="856397" y="4592590"/>
            <a:ext cx="7191372" cy="1315990"/>
          </a:xfrm>
          <a:prstGeom prst="rect">
            <a:avLst/>
          </a:prstGeom>
        </p:spPr>
      </p:pic>
      <p:sp>
        <p:nvSpPr>
          <p:cNvPr id="9" name="Rectangle 8"/>
          <p:cNvSpPr/>
          <p:nvPr/>
        </p:nvSpPr>
        <p:spPr>
          <a:xfrm>
            <a:off x="990600" y="4667250"/>
            <a:ext cx="1219200" cy="11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2808696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 </a:t>
            </a:r>
            <a:endParaRPr lang="en-US" dirty="0"/>
          </a:p>
        </p:txBody>
      </p:sp>
      <p:sp>
        <p:nvSpPr>
          <p:cNvPr id="6" name="Title 5"/>
          <p:cNvSpPr>
            <a:spLocks noGrp="1"/>
          </p:cNvSpPr>
          <p:nvPr>
            <p:ph type="title"/>
          </p:nvPr>
        </p:nvSpPr>
        <p:spPr>
          <a:xfrm>
            <a:off x="533400" y="1676400"/>
            <a:ext cx="7756263" cy="1054250"/>
          </a:xfrm>
        </p:spPr>
        <p:txBody>
          <a:bodyPr/>
          <a:lstStyle/>
          <a:p>
            <a:r>
              <a:rPr lang="en-US" dirty="0" smtClean="0"/>
              <a:t> </a:t>
            </a: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34544" t="9157" r="32613" b="20457"/>
          <a:stretch/>
        </p:blipFill>
        <p:spPr>
          <a:xfrm>
            <a:off x="236561" y="2514600"/>
            <a:ext cx="2934268" cy="290242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926" r="43881" b="12070"/>
          <a:stretch/>
        </p:blipFill>
        <p:spPr>
          <a:xfrm>
            <a:off x="3382370" y="990600"/>
            <a:ext cx="5443182" cy="5251572"/>
          </a:xfrm>
          <a:prstGeom prst="rect">
            <a:avLst/>
          </a:prstGeom>
        </p:spPr>
      </p:pic>
      <p:sp>
        <p:nvSpPr>
          <p:cNvPr id="8" name="Rectangle 7"/>
          <p:cNvSpPr/>
          <p:nvPr/>
        </p:nvSpPr>
        <p:spPr>
          <a:xfrm>
            <a:off x="457200" y="550458"/>
            <a:ext cx="2797561" cy="1200329"/>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3600" b="1" spc="150" dirty="0" smtClean="0">
                <a:ln w="11430"/>
                <a:effectLst>
                  <a:outerShdw blurRad="25400" algn="tl" rotWithShape="0">
                    <a:srgbClr val="000000">
                      <a:alpha val="43000"/>
                    </a:srgbClr>
                  </a:outerShdw>
                </a:effectLst>
                <a:latin typeface="Andalus" pitchFamily="18" charset="-78"/>
                <a:cs typeface="Andalus" pitchFamily="18" charset="-78"/>
              </a:rPr>
              <a:t>Admin Panel</a:t>
            </a:r>
          </a:p>
          <a:p>
            <a:pPr algn="ctr"/>
            <a:r>
              <a:rPr lang="en-US" sz="3600" b="1" spc="150" dirty="0" smtClean="0">
                <a:ln w="11430"/>
                <a:effectLst>
                  <a:outerShdw blurRad="25400" algn="tl" rotWithShape="0">
                    <a:srgbClr val="000000">
                      <a:alpha val="43000"/>
                    </a:srgbClr>
                  </a:outerShdw>
                </a:effectLst>
                <a:latin typeface="Andalus" pitchFamily="18" charset="-78"/>
                <a:cs typeface="Andalus" pitchFamily="18" charset="-78"/>
              </a:rPr>
              <a:t> Operations</a:t>
            </a:r>
            <a:endParaRPr lang="en-US" sz="3600" b="1" spc="150" dirty="0">
              <a:ln w="11430"/>
              <a:effectLst>
                <a:outerShdw blurRad="25400" algn="tl" rotWithShape="0">
                  <a:srgbClr val="000000">
                    <a:alpha val="43000"/>
                  </a:srgbClr>
                </a:outerShdw>
              </a:effectLst>
              <a:latin typeface="Andalus" pitchFamily="18" charset="-78"/>
              <a:cs typeface="Andalus" pitchFamily="18" charset="-78"/>
            </a:endParaRPr>
          </a:p>
        </p:txBody>
      </p:sp>
    </p:spTree>
    <p:extLst>
      <p:ext uri="{BB962C8B-B14F-4D97-AF65-F5344CB8AC3E}">
        <p14:creationId xmlns:p14="http://schemas.microsoft.com/office/powerpoint/2010/main" val="22808696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33600" y="2819400"/>
            <a:ext cx="4648200" cy="2057400"/>
          </a:xfrm>
        </p:spPr>
        <p:txBody>
          <a:bodyPr/>
          <a:lstStyle/>
          <a:p>
            <a:pPr marL="457200" indent="-457200">
              <a:buFont typeface="+mj-lt"/>
              <a:buAutoNum type="arabicPeriod"/>
            </a:pPr>
            <a:r>
              <a:rPr lang="en-US" dirty="0"/>
              <a:t>Get </a:t>
            </a:r>
            <a:r>
              <a:rPr lang="en-US" dirty="0" smtClean="0"/>
              <a:t>a Book</a:t>
            </a:r>
          </a:p>
          <a:p>
            <a:pPr marL="457200" indent="-457200">
              <a:buFont typeface="+mj-lt"/>
              <a:buAutoNum type="arabicPeriod"/>
            </a:pPr>
            <a:r>
              <a:rPr lang="en-US" dirty="0" smtClean="0"/>
              <a:t>Share </a:t>
            </a:r>
            <a:r>
              <a:rPr lang="en-US" dirty="0"/>
              <a:t>a </a:t>
            </a:r>
            <a:r>
              <a:rPr lang="en-US" dirty="0" smtClean="0"/>
              <a:t>Book</a:t>
            </a:r>
          </a:p>
          <a:p>
            <a:pPr marL="457200" indent="-457200">
              <a:buFont typeface="+mj-lt"/>
              <a:buAutoNum type="arabicPeriod"/>
            </a:pPr>
            <a:r>
              <a:rPr lang="en-US" dirty="0" smtClean="0"/>
              <a:t>Chat </a:t>
            </a:r>
            <a:r>
              <a:rPr lang="en-US" dirty="0"/>
              <a:t>with other </a:t>
            </a:r>
            <a:r>
              <a:rPr lang="en-US" dirty="0" smtClean="0"/>
              <a:t>users</a:t>
            </a:r>
          </a:p>
          <a:p>
            <a:pPr marL="457200" indent="-457200">
              <a:buFont typeface="+mj-lt"/>
              <a:buAutoNum type="arabicPeriod"/>
            </a:pPr>
            <a:r>
              <a:rPr lang="en-US" dirty="0" smtClean="0"/>
              <a:t>Blogs</a:t>
            </a:r>
            <a:endParaRPr lang="en-US" dirty="0"/>
          </a:p>
        </p:txBody>
      </p:sp>
      <p:sp>
        <p:nvSpPr>
          <p:cNvPr id="3" name="Title 2"/>
          <p:cNvSpPr>
            <a:spLocks noGrp="1"/>
          </p:cNvSpPr>
          <p:nvPr>
            <p:ph type="title"/>
          </p:nvPr>
        </p:nvSpPr>
        <p:spPr/>
        <p:txBody>
          <a:bodyPr/>
          <a:lstStyle/>
          <a:p>
            <a:r>
              <a:rPr lang="en-US" sz="4400" dirty="0" smtClean="0"/>
              <a:t>Features </a:t>
            </a:r>
            <a:r>
              <a:rPr lang="en-US" sz="4400" dirty="0"/>
              <a:t>and Functionalities</a:t>
            </a:r>
          </a:p>
        </p:txBody>
      </p:sp>
    </p:spTree>
    <p:extLst>
      <p:ext uri="{BB962C8B-B14F-4D97-AF65-F5344CB8AC3E}">
        <p14:creationId xmlns:p14="http://schemas.microsoft.com/office/powerpoint/2010/main" val="1479553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a:t>
            </a:r>
            <a:endParaRPr lang="en-US" dirty="0"/>
          </a:p>
        </p:txBody>
      </p:sp>
      <p:sp>
        <p:nvSpPr>
          <p:cNvPr id="4" name="Content Placeholder 3"/>
          <p:cNvSpPr>
            <a:spLocks noGrp="1"/>
          </p:cNvSpPr>
          <p:nvPr>
            <p:ph idx="1"/>
          </p:nvPr>
        </p:nvSpPr>
        <p:spPr>
          <a:xfrm>
            <a:off x="661147" y="2895600"/>
            <a:ext cx="7745505" cy="2438400"/>
          </a:xfrm>
        </p:spPr>
        <p:txBody>
          <a:bodyPr/>
          <a:lstStyle/>
          <a:p>
            <a:pPr marL="0" indent="0">
              <a:buNone/>
            </a:pPr>
            <a:r>
              <a:rPr lang="en-US" dirty="0" smtClean="0"/>
              <a:t> </a:t>
            </a:r>
            <a:endParaRPr lang="en-US" dirty="0"/>
          </a:p>
        </p:txBody>
      </p:sp>
      <p:sp>
        <p:nvSpPr>
          <p:cNvPr id="5" name="Rectangle 4"/>
          <p:cNvSpPr/>
          <p:nvPr/>
        </p:nvSpPr>
        <p:spPr>
          <a:xfrm>
            <a:off x="3837392" y="609600"/>
            <a:ext cx="1717137" cy="830997"/>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4800" b="1" spc="150" dirty="0" smtClean="0">
                <a:ln w="11430"/>
                <a:effectLst>
                  <a:outerShdw blurRad="25400" algn="tl" rotWithShape="0">
                    <a:srgbClr val="000000">
                      <a:alpha val="43000"/>
                    </a:srgbClr>
                  </a:outerShdw>
                </a:effectLst>
                <a:latin typeface="Andalus" pitchFamily="18" charset="-78"/>
                <a:cs typeface="Andalus" pitchFamily="18" charset="-78"/>
              </a:rPr>
              <a:t>Index</a:t>
            </a:r>
            <a:endParaRPr lang="en-US" sz="4800" b="1" spc="150" dirty="0">
              <a:ln w="11430"/>
              <a:effectLst>
                <a:outerShdw blurRad="25400" algn="tl" rotWithShape="0">
                  <a:srgbClr val="000000">
                    <a:alpha val="43000"/>
                  </a:srgbClr>
                </a:outerShdw>
              </a:effectLst>
              <a:latin typeface="Andalus" pitchFamily="18" charset="-78"/>
              <a:cs typeface="Andalus" pitchFamily="18" charset="-78"/>
            </a:endParaRPr>
          </a:p>
        </p:txBody>
      </p:sp>
      <p:sp>
        <p:nvSpPr>
          <p:cNvPr id="6" name="Rectangle 5"/>
          <p:cNvSpPr/>
          <p:nvPr/>
        </p:nvSpPr>
        <p:spPr>
          <a:xfrm>
            <a:off x="246797" y="2971800"/>
            <a:ext cx="8610600" cy="3170099"/>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marL="457200" indent="-457200">
              <a:buFont typeface="+mj-lt"/>
              <a:buAutoNum type="arabicPeriod"/>
            </a:pPr>
            <a:r>
              <a:rPr lang="en-US" sz="2000" b="1" spc="150" dirty="0" smtClean="0">
                <a:ln w="11430"/>
                <a:effectLst>
                  <a:outerShdw blurRad="25400" algn="tl" rotWithShape="0">
                    <a:srgbClr val="000000">
                      <a:alpha val="43000"/>
                    </a:srgbClr>
                  </a:outerShdw>
                </a:effectLst>
                <a:latin typeface="Andalus" pitchFamily="18" charset="-78"/>
                <a:cs typeface="Andalus" pitchFamily="18" charset="-78"/>
              </a:rPr>
              <a:t>Introduction – General idea of the Project</a:t>
            </a:r>
          </a:p>
          <a:p>
            <a:pPr marL="457200" indent="-457200">
              <a:buFont typeface="+mj-lt"/>
              <a:buAutoNum type="arabicPeriod"/>
            </a:pPr>
            <a:r>
              <a:rPr lang="en-US" sz="2000" b="1" spc="150" dirty="0" smtClean="0">
                <a:ln w="11430"/>
                <a:effectLst>
                  <a:outerShdw blurRad="25400" algn="tl" rotWithShape="0">
                    <a:srgbClr val="000000">
                      <a:alpha val="43000"/>
                    </a:srgbClr>
                  </a:outerShdw>
                </a:effectLst>
                <a:latin typeface="Andalus" pitchFamily="18" charset="-78"/>
                <a:cs typeface="Andalus" pitchFamily="18" charset="-78"/>
              </a:rPr>
              <a:t>Objective and Aims</a:t>
            </a:r>
          </a:p>
          <a:p>
            <a:pPr marL="457200" indent="-457200">
              <a:buFont typeface="+mj-lt"/>
              <a:buAutoNum type="arabicPeriod"/>
            </a:pPr>
            <a:r>
              <a:rPr lang="en-US" sz="2000" b="1" spc="150" dirty="0" smtClean="0">
                <a:ln w="11430"/>
                <a:effectLst>
                  <a:outerShdw blurRad="25400" algn="tl" rotWithShape="0">
                    <a:srgbClr val="000000">
                      <a:alpha val="43000"/>
                    </a:srgbClr>
                  </a:outerShdw>
                </a:effectLst>
                <a:latin typeface="Andalus" pitchFamily="18" charset="-78"/>
                <a:cs typeface="Andalus" pitchFamily="18" charset="-78"/>
              </a:rPr>
              <a:t>Why </a:t>
            </a:r>
            <a:r>
              <a:rPr lang="en-US" sz="2000" b="1" spc="150" dirty="0" smtClean="0">
                <a:ln w="11430"/>
                <a:effectLst>
                  <a:outerShdw blurRad="25400" algn="tl" rotWithShape="0">
                    <a:srgbClr val="000000">
                      <a:alpha val="43000"/>
                    </a:srgbClr>
                  </a:outerShdw>
                </a:effectLst>
                <a:latin typeface="Andalus" pitchFamily="18" charset="-78"/>
                <a:cs typeface="Andalus" pitchFamily="18" charset="-78"/>
              </a:rPr>
              <a:t>Django?</a:t>
            </a:r>
          </a:p>
          <a:p>
            <a:pPr marL="457200" indent="-457200">
              <a:buFont typeface="+mj-lt"/>
              <a:buAutoNum type="arabicPeriod"/>
            </a:pPr>
            <a:r>
              <a:rPr lang="en-US" sz="2000" b="1" spc="150" dirty="0" smtClean="0">
                <a:ln w="11430"/>
                <a:effectLst>
                  <a:outerShdw blurRad="25400" algn="tl" rotWithShape="0">
                    <a:srgbClr val="000000">
                      <a:alpha val="43000"/>
                    </a:srgbClr>
                  </a:outerShdw>
                </a:effectLst>
                <a:latin typeface="Andalus" pitchFamily="18" charset="-78"/>
                <a:cs typeface="Andalus" pitchFamily="18" charset="-78"/>
              </a:rPr>
              <a:t>Features &amp; Functionalities</a:t>
            </a:r>
          </a:p>
          <a:p>
            <a:pPr marL="457200" indent="-457200">
              <a:buFont typeface="+mj-lt"/>
              <a:buAutoNum type="arabicPeriod"/>
            </a:pPr>
            <a:r>
              <a:rPr lang="en-US" sz="2000" b="1" spc="150" dirty="0" smtClean="0">
                <a:ln w="11430"/>
                <a:effectLst>
                  <a:outerShdw blurRad="25400" algn="tl" rotWithShape="0">
                    <a:srgbClr val="000000">
                      <a:alpha val="43000"/>
                    </a:srgbClr>
                  </a:outerShdw>
                </a:effectLst>
                <a:latin typeface="Andalus" pitchFamily="18" charset="-78"/>
                <a:cs typeface="Andalus" pitchFamily="18" charset="-78"/>
              </a:rPr>
              <a:t>Technology Platform</a:t>
            </a:r>
          </a:p>
          <a:p>
            <a:pPr marL="457200" indent="-457200">
              <a:buFont typeface="+mj-lt"/>
              <a:buAutoNum type="arabicPeriod"/>
            </a:pPr>
            <a:r>
              <a:rPr lang="en-US" sz="2000" b="1" spc="150" dirty="0" smtClean="0">
                <a:ln w="11430"/>
                <a:effectLst>
                  <a:outerShdw blurRad="25400" algn="tl" rotWithShape="0">
                    <a:srgbClr val="000000">
                      <a:alpha val="43000"/>
                    </a:srgbClr>
                  </a:outerShdw>
                </a:effectLst>
                <a:latin typeface="Andalus" pitchFamily="18" charset="-78"/>
                <a:cs typeface="Andalus" pitchFamily="18" charset="-78"/>
              </a:rPr>
              <a:t>Syste</a:t>
            </a:r>
            <a:r>
              <a:rPr lang="en-US" sz="2000" b="1" spc="150" dirty="0" smtClean="0">
                <a:ln w="11430"/>
                <a:effectLst>
                  <a:outerShdw blurRad="25400" algn="tl" rotWithShape="0">
                    <a:srgbClr val="000000">
                      <a:alpha val="43000"/>
                    </a:srgbClr>
                  </a:outerShdw>
                </a:effectLst>
                <a:latin typeface="Andalus" pitchFamily="18" charset="-78"/>
                <a:cs typeface="Andalus" pitchFamily="18" charset="-78"/>
              </a:rPr>
              <a:t>m Requirements</a:t>
            </a:r>
          </a:p>
          <a:p>
            <a:pPr marL="457200" indent="-457200">
              <a:buFont typeface="+mj-lt"/>
              <a:buAutoNum type="arabicPeriod"/>
            </a:pPr>
            <a:r>
              <a:rPr lang="en-US" sz="2000" b="1" spc="150" dirty="0" smtClean="0">
                <a:ln w="11430"/>
                <a:effectLst>
                  <a:outerShdw blurRad="25400" algn="tl" rotWithShape="0">
                    <a:srgbClr val="000000">
                      <a:alpha val="43000"/>
                    </a:srgbClr>
                  </a:outerShdw>
                </a:effectLst>
                <a:latin typeface="Andalus" pitchFamily="18" charset="-78"/>
                <a:cs typeface="Andalus" pitchFamily="18" charset="-78"/>
              </a:rPr>
              <a:t>Challenges</a:t>
            </a:r>
          </a:p>
          <a:p>
            <a:pPr marL="457200" indent="-457200">
              <a:buFont typeface="+mj-lt"/>
              <a:buAutoNum type="arabicPeriod"/>
            </a:pPr>
            <a:r>
              <a:rPr lang="en-US" sz="2000" b="1" spc="150" dirty="0" smtClean="0">
                <a:ln w="11430"/>
                <a:effectLst>
                  <a:outerShdw blurRad="25400" algn="tl" rotWithShape="0">
                    <a:srgbClr val="000000">
                      <a:alpha val="43000"/>
                    </a:srgbClr>
                  </a:outerShdw>
                </a:effectLst>
                <a:latin typeface="Andalus" pitchFamily="18" charset="-78"/>
                <a:cs typeface="Andalus" pitchFamily="18" charset="-78"/>
              </a:rPr>
              <a:t>What we have learned ?</a:t>
            </a:r>
          </a:p>
          <a:p>
            <a:pPr marL="457200" indent="-457200">
              <a:buFont typeface="+mj-lt"/>
              <a:buAutoNum type="arabicPeriod"/>
            </a:pPr>
            <a:r>
              <a:rPr lang="en-US" sz="2000" b="1" spc="150" dirty="0" smtClean="0">
                <a:ln w="11430"/>
                <a:effectLst>
                  <a:outerShdw blurRad="25400" algn="tl" rotWithShape="0">
                    <a:srgbClr val="000000">
                      <a:alpha val="43000"/>
                    </a:srgbClr>
                  </a:outerShdw>
                </a:effectLst>
                <a:latin typeface="Andalus" pitchFamily="18" charset="-78"/>
                <a:cs typeface="Andalus" pitchFamily="18" charset="-78"/>
              </a:rPr>
              <a:t>Future Scope</a:t>
            </a:r>
          </a:p>
          <a:p>
            <a:pPr marL="457200" indent="-457200">
              <a:buFont typeface="+mj-lt"/>
              <a:buAutoNum type="arabicPeriod"/>
            </a:pPr>
            <a:r>
              <a:rPr lang="en-US" sz="2000" b="1" spc="150" dirty="0" smtClean="0">
                <a:ln w="11430"/>
                <a:effectLst>
                  <a:outerShdw blurRad="25400" algn="tl" rotWithShape="0">
                    <a:srgbClr val="000000">
                      <a:alpha val="43000"/>
                    </a:srgbClr>
                  </a:outerShdw>
                </a:effectLst>
                <a:latin typeface="Andalus" pitchFamily="18" charset="-78"/>
                <a:cs typeface="Andalus" pitchFamily="18" charset="-78"/>
              </a:rPr>
              <a:t>Conclusion</a:t>
            </a:r>
            <a:endParaRPr lang="en-US" sz="2000" b="1" spc="150" dirty="0" smtClean="0">
              <a:ln w="11430"/>
              <a:effectLst>
                <a:outerShdw blurRad="25400" algn="tl" rotWithShape="0">
                  <a:srgbClr val="000000">
                    <a:alpha val="43000"/>
                  </a:srgbClr>
                </a:outerShdw>
              </a:effectLst>
              <a:latin typeface="Andalus" pitchFamily="18" charset="-78"/>
              <a:cs typeface="Andalus" pitchFamily="18" charset="-78"/>
            </a:endParaRPr>
          </a:p>
        </p:txBody>
      </p:sp>
    </p:spTree>
    <p:extLst>
      <p:ext uri="{BB962C8B-B14F-4D97-AF65-F5344CB8AC3E}">
        <p14:creationId xmlns:p14="http://schemas.microsoft.com/office/powerpoint/2010/main" val="12859701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95400" y="3048000"/>
            <a:ext cx="6248400" cy="2057400"/>
          </a:xfrm>
        </p:spPr>
        <p:txBody>
          <a:bodyPr>
            <a:normAutofit lnSpcReduction="10000"/>
          </a:bodyPr>
          <a:lstStyle/>
          <a:p>
            <a:pPr marL="457200" indent="-457200">
              <a:buFont typeface="+mj-lt"/>
              <a:buAutoNum type="arabicPeriod"/>
            </a:pPr>
            <a:r>
              <a:rPr lang="en-US" dirty="0" smtClean="0"/>
              <a:t>Variety </a:t>
            </a:r>
            <a:r>
              <a:rPr lang="en-US" dirty="0"/>
              <a:t>of books to choose </a:t>
            </a:r>
            <a:r>
              <a:rPr lang="en-US" dirty="0" smtClean="0"/>
              <a:t>from</a:t>
            </a:r>
          </a:p>
          <a:p>
            <a:pPr marL="457200" indent="-457200">
              <a:buFont typeface="+mj-lt"/>
              <a:buAutoNum type="arabicPeriod"/>
            </a:pPr>
            <a:r>
              <a:rPr lang="en-US" dirty="0" smtClean="0"/>
              <a:t>Search </a:t>
            </a:r>
            <a:r>
              <a:rPr lang="en-US" dirty="0"/>
              <a:t>according to title, author, genre , </a:t>
            </a:r>
            <a:r>
              <a:rPr lang="en-US" dirty="0" smtClean="0"/>
              <a:t>language ,etc.</a:t>
            </a:r>
          </a:p>
          <a:p>
            <a:pPr marL="457200" indent="-457200">
              <a:buFont typeface="+mj-lt"/>
              <a:buAutoNum type="arabicPeriod"/>
            </a:pPr>
            <a:r>
              <a:rPr lang="en-US" dirty="0" smtClean="0"/>
              <a:t>Select </a:t>
            </a:r>
            <a:r>
              <a:rPr lang="en-US" dirty="0"/>
              <a:t>a book of your </a:t>
            </a:r>
            <a:r>
              <a:rPr lang="en-US" dirty="0" smtClean="0"/>
              <a:t>choice</a:t>
            </a:r>
          </a:p>
          <a:p>
            <a:pPr marL="457200" indent="-457200">
              <a:buFont typeface="+mj-lt"/>
              <a:buAutoNum type="arabicPeriod"/>
            </a:pPr>
            <a:r>
              <a:rPr lang="en-US" dirty="0" smtClean="0"/>
              <a:t>Request </a:t>
            </a:r>
            <a:r>
              <a:rPr lang="en-US" dirty="0"/>
              <a:t>It</a:t>
            </a:r>
          </a:p>
        </p:txBody>
      </p:sp>
      <p:sp>
        <p:nvSpPr>
          <p:cNvPr id="3" name="Title 2"/>
          <p:cNvSpPr>
            <a:spLocks noGrp="1"/>
          </p:cNvSpPr>
          <p:nvPr>
            <p:ph type="title"/>
          </p:nvPr>
        </p:nvSpPr>
        <p:spPr/>
        <p:txBody>
          <a:bodyPr/>
          <a:lstStyle/>
          <a:p>
            <a:r>
              <a:rPr lang="en-US" sz="4400" dirty="0" smtClean="0"/>
              <a:t>Get a Book</a:t>
            </a:r>
            <a:endParaRPr lang="en-US" sz="4400" dirty="0"/>
          </a:p>
        </p:txBody>
      </p:sp>
    </p:spTree>
    <p:extLst>
      <p:ext uri="{BB962C8B-B14F-4D97-AF65-F5344CB8AC3E}">
        <p14:creationId xmlns:p14="http://schemas.microsoft.com/office/powerpoint/2010/main" val="1319726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95400" y="3048000"/>
            <a:ext cx="6248400" cy="2057400"/>
          </a:xfrm>
        </p:spPr>
        <p:txBody>
          <a:bodyPr>
            <a:normAutofit fontScale="85000" lnSpcReduction="10000"/>
          </a:bodyPr>
          <a:lstStyle/>
          <a:p>
            <a:pPr marL="457200" indent="-457200">
              <a:buFont typeface="+mj-lt"/>
              <a:buAutoNum type="arabicPeriod"/>
            </a:pPr>
            <a:r>
              <a:rPr lang="en-US" dirty="0" smtClean="0"/>
              <a:t>Share </a:t>
            </a:r>
            <a:r>
              <a:rPr lang="en-US" dirty="0"/>
              <a:t>the books that you have finished reading to other </a:t>
            </a:r>
            <a:r>
              <a:rPr lang="en-US" dirty="0" smtClean="0"/>
              <a:t>users</a:t>
            </a:r>
          </a:p>
          <a:p>
            <a:pPr marL="457200" indent="-457200">
              <a:buFont typeface="+mj-lt"/>
              <a:buAutoNum type="arabicPeriod"/>
            </a:pPr>
            <a:r>
              <a:rPr lang="en-US" dirty="0" smtClean="0"/>
              <a:t>Input </a:t>
            </a:r>
            <a:r>
              <a:rPr lang="en-US" dirty="0"/>
              <a:t>details such as Title author language </a:t>
            </a:r>
            <a:r>
              <a:rPr lang="en-US" dirty="0" err="1" smtClean="0"/>
              <a:t>etc</a:t>
            </a:r>
            <a:endParaRPr lang="en-US" dirty="0" smtClean="0"/>
          </a:p>
          <a:p>
            <a:pPr marL="457200" indent="-457200">
              <a:buFont typeface="+mj-lt"/>
              <a:buAutoNum type="arabicPeriod"/>
            </a:pPr>
            <a:r>
              <a:rPr lang="en-US" dirty="0" smtClean="0"/>
              <a:t>Click </a:t>
            </a:r>
            <a:r>
              <a:rPr lang="en-US" dirty="0"/>
              <a:t>the upload </a:t>
            </a:r>
            <a:r>
              <a:rPr lang="en-US" dirty="0" smtClean="0"/>
              <a:t>button</a:t>
            </a:r>
          </a:p>
          <a:p>
            <a:pPr marL="457200" indent="-457200">
              <a:buFont typeface="+mj-lt"/>
              <a:buAutoNum type="arabicPeriod"/>
            </a:pPr>
            <a:r>
              <a:rPr lang="en-US" dirty="0" smtClean="0"/>
              <a:t>Other </a:t>
            </a:r>
            <a:r>
              <a:rPr lang="en-US" dirty="0"/>
              <a:t>users will request the book and you can accept or reject the </a:t>
            </a:r>
            <a:r>
              <a:rPr lang="en-US" dirty="0" smtClean="0"/>
              <a:t>request</a:t>
            </a:r>
            <a:endParaRPr lang="en-US" dirty="0"/>
          </a:p>
        </p:txBody>
      </p:sp>
      <p:sp>
        <p:nvSpPr>
          <p:cNvPr id="3" name="Title 2"/>
          <p:cNvSpPr>
            <a:spLocks noGrp="1"/>
          </p:cNvSpPr>
          <p:nvPr>
            <p:ph type="title"/>
          </p:nvPr>
        </p:nvSpPr>
        <p:spPr/>
        <p:txBody>
          <a:bodyPr/>
          <a:lstStyle/>
          <a:p>
            <a:r>
              <a:rPr lang="en-US" sz="4400" dirty="0" smtClean="0"/>
              <a:t>Share a Book</a:t>
            </a:r>
            <a:endParaRPr lang="en-US" sz="4400" dirty="0"/>
          </a:p>
        </p:txBody>
      </p:sp>
    </p:spTree>
    <p:extLst>
      <p:ext uri="{BB962C8B-B14F-4D97-AF65-F5344CB8AC3E}">
        <p14:creationId xmlns:p14="http://schemas.microsoft.com/office/powerpoint/2010/main" val="1076638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95400" y="3048000"/>
            <a:ext cx="6248400" cy="2057400"/>
          </a:xfrm>
        </p:spPr>
        <p:txBody>
          <a:bodyPr>
            <a:normAutofit fontScale="92500"/>
          </a:bodyPr>
          <a:lstStyle/>
          <a:p>
            <a:pPr marL="457200" indent="-457200">
              <a:buFont typeface="+mj-lt"/>
              <a:buAutoNum type="arabicPeriod"/>
            </a:pPr>
            <a:r>
              <a:rPr lang="en-US" dirty="0" smtClean="0"/>
              <a:t>Interface </a:t>
            </a:r>
            <a:r>
              <a:rPr lang="en-US" dirty="0"/>
              <a:t>for communicating with users with whom you are exchanging your </a:t>
            </a:r>
            <a:r>
              <a:rPr lang="en-US" dirty="0" smtClean="0"/>
              <a:t>books.</a:t>
            </a:r>
          </a:p>
          <a:p>
            <a:pPr marL="457200" indent="-457200">
              <a:buFont typeface="+mj-lt"/>
              <a:buAutoNum type="arabicPeriod"/>
            </a:pPr>
            <a:r>
              <a:rPr lang="en-US" dirty="0" smtClean="0"/>
              <a:t>Decide </a:t>
            </a:r>
            <a:r>
              <a:rPr lang="en-US" dirty="0"/>
              <a:t>the method for exchange of </a:t>
            </a:r>
            <a:r>
              <a:rPr lang="en-US" dirty="0" smtClean="0"/>
              <a:t>books.</a:t>
            </a:r>
          </a:p>
          <a:p>
            <a:pPr marL="457200" indent="-457200">
              <a:buFont typeface="+mj-lt"/>
              <a:buAutoNum type="arabicPeriod"/>
            </a:pPr>
            <a:r>
              <a:rPr lang="en-US" dirty="0" smtClean="0"/>
              <a:t>Connect </a:t>
            </a:r>
            <a:r>
              <a:rPr lang="en-US" dirty="0"/>
              <a:t>with other readers of same interests</a:t>
            </a:r>
          </a:p>
        </p:txBody>
      </p:sp>
      <p:sp>
        <p:nvSpPr>
          <p:cNvPr id="3" name="Title 2"/>
          <p:cNvSpPr>
            <a:spLocks noGrp="1"/>
          </p:cNvSpPr>
          <p:nvPr>
            <p:ph type="title"/>
          </p:nvPr>
        </p:nvSpPr>
        <p:spPr/>
        <p:txBody>
          <a:bodyPr/>
          <a:lstStyle/>
          <a:p>
            <a:r>
              <a:rPr lang="en-US" sz="4400" dirty="0" smtClean="0"/>
              <a:t>Chat with Other Users</a:t>
            </a:r>
            <a:endParaRPr lang="en-US" sz="4400" dirty="0"/>
          </a:p>
        </p:txBody>
      </p:sp>
    </p:spTree>
    <p:extLst>
      <p:ext uri="{BB962C8B-B14F-4D97-AF65-F5344CB8AC3E}">
        <p14:creationId xmlns:p14="http://schemas.microsoft.com/office/powerpoint/2010/main" val="652298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95400" y="3048000"/>
            <a:ext cx="6248400" cy="2057400"/>
          </a:xfrm>
        </p:spPr>
        <p:txBody>
          <a:bodyPr>
            <a:normAutofit/>
          </a:bodyPr>
          <a:lstStyle/>
          <a:p>
            <a:pPr marL="457200" indent="-457200">
              <a:buFont typeface="+mj-lt"/>
              <a:buAutoNum type="arabicPeriod"/>
            </a:pPr>
            <a:r>
              <a:rPr lang="en-US" dirty="0"/>
              <a:t>Read and learn through our </a:t>
            </a:r>
            <a:r>
              <a:rPr lang="en-US" dirty="0" smtClean="0"/>
              <a:t>blogs.</a:t>
            </a:r>
          </a:p>
          <a:p>
            <a:pPr marL="457200" indent="-457200">
              <a:buFont typeface="+mj-lt"/>
              <a:buAutoNum type="arabicPeriod"/>
            </a:pPr>
            <a:r>
              <a:rPr lang="en-US" dirty="0" smtClean="0"/>
              <a:t>Blogs </a:t>
            </a:r>
            <a:r>
              <a:rPr lang="en-US" dirty="0"/>
              <a:t>are updated </a:t>
            </a:r>
            <a:r>
              <a:rPr lang="en-US" dirty="0" smtClean="0"/>
              <a:t>regularly.</a:t>
            </a:r>
          </a:p>
          <a:p>
            <a:pPr marL="457200" indent="-457200">
              <a:buFont typeface="+mj-lt"/>
              <a:buAutoNum type="arabicPeriod"/>
            </a:pPr>
            <a:r>
              <a:rPr lang="en-US" dirty="0" smtClean="0"/>
              <a:t>You </a:t>
            </a:r>
            <a:r>
              <a:rPr lang="en-US" dirty="0"/>
              <a:t>can feature your writings by contacting us in the about us page</a:t>
            </a:r>
            <a:endParaRPr lang="en-US" dirty="0"/>
          </a:p>
        </p:txBody>
      </p:sp>
      <p:sp>
        <p:nvSpPr>
          <p:cNvPr id="3" name="Title 2"/>
          <p:cNvSpPr>
            <a:spLocks noGrp="1"/>
          </p:cNvSpPr>
          <p:nvPr>
            <p:ph type="title"/>
          </p:nvPr>
        </p:nvSpPr>
        <p:spPr/>
        <p:txBody>
          <a:bodyPr/>
          <a:lstStyle/>
          <a:p>
            <a:r>
              <a:rPr lang="en-US" sz="4400" dirty="0" smtClean="0"/>
              <a:t>Blogs</a:t>
            </a:r>
            <a:endParaRPr lang="en-US" sz="4400" dirty="0"/>
          </a:p>
        </p:txBody>
      </p:sp>
    </p:spTree>
    <p:extLst>
      <p:ext uri="{BB962C8B-B14F-4D97-AF65-F5344CB8AC3E}">
        <p14:creationId xmlns:p14="http://schemas.microsoft.com/office/powerpoint/2010/main" val="1555332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Advantages of Django</a:t>
            </a:r>
            <a:endParaRPr lang="en-US" dirty="0"/>
          </a:p>
        </p:txBody>
      </p:sp>
      <p:sp>
        <p:nvSpPr>
          <p:cNvPr id="4" name="Content Placeholder 3"/>
          <p:cNvSpPr>
            <a:spLocks noGrp="1"/>
          </p:cNvSpPr>
          <p:nvPr>
            <p:ph idx="1"/>
          </p:nvPr>
        </p:nvSpPr>
        <p:spPr>
          <a:xfrm>
            <a:off x="609600" y="2133600"/>
            <a:ext cx="7745505" cy="3877815"/>
          </a:xfrm>
        </p:spPr>
        <p:txBody>
          <a:bodyPr/>
          <a:lstStyle/>
          <a:p>
            <a:pPr marL="457200" indent="-457200">
              <a:buFont typeface="+mj-lt"/>
              <a:buAutoNum type="arabicPeriod"/>
            </a:pPr>
            <a:r>
              <a:rPr lang="en-US" dirty="0" smtClean="0"/>
              <a:t> </a:t>
            </a:r>
            <a:r>
              <a:rPr lang="en-US" dirty="0"/>
              <a:t>Django prides itself as a batteries-included framework. </a:t>
            </a:r>
            <a:endParaRPr lang="en-US" dirty="0" smtClean="0"/>
          </a:p>
        </p:txBody>
      </p:sp>
      <p:sp>
        <p:nvSpPr>
          <p:cNvPr id="5" name="Rectangle 4"/>
          <p:cNvSpPr/>
          <p:nvPr/>
        </p:nvSpPr>
        <p:spPr>
          <a:xfrm>
            <a:off x="1340893" y="3352800"/>
            <a:ext cx="8229600" cy="2123658"/>
          </a:xfrm>
          <a:prstGeom prst="rect">
            <a:avLst/>
          </a:prstGeom>
        </p:spPr>
        <p:txBody>
          <a:bodyPr wrap="square">
            <a:spAutoFit/>
          </a:bodyPr>
          <a:lstStyle/>
          <a:p>
            <a:pPr marL="285750" indent="-285750">
              <a:buFont typeface="Arial" pitchFamily="34" charset="0"/>
              <a:buChar char="•"/>
            </a:pPr>
            <a:r>
              <a:rPr lang="en-US" sz="2200" dirty="0" err="1"/>
              <a:t>Postgres</a:t>
            </a:r>
            <a:r>
              <a:rPr lang="en-US" sz="2200" dirty="0"/>
              <a:t> special features with </a:t>
            </a:r>
            <a:r>
              <a:rPr lang="en-US" sz="2200" dirty="0" err="1"/>
              <a:t>Postgres</a:t>
            </a:r>
            <a:r>
              <a:rPr lang="en-US" sz="2200" dirty="0"/>
              <a:t> Package</a:t>
            </a:r>
          </a:p>
          <a:p>
            <a:pPr marL="285750" indent="-285750">
              <a:buFont typeface="Arial" pitchFamily="34" charset="0"/>
              <a:buChar char="•"/>
            </a:pPr>
            <a:r>
              <a:rPr lang="en-US" sz="2200" dirty="0"/>
              <a:t>Authentication with </a:t>
            </a:r>
            <a:r>
              <a:rPr lang="en-US" sz="2200" dirty="0" err="1"/>
              <a:t>auth</a:t>
            </a:r>
            <a:r>
              <a:rPr lang="en-US" sz="2200" dirty="0"/>
              <a:t> package.</a:t>
            </a:r>
          </a:p>
          <a:p>
            <a:pPr marL="285750" indent="-285750">
              <a:buFont typeface="Arial" pitchFamily="34" charset="0"/>
              <a:buChar char="•"/>
            </a:pPr>
            <a:r>
              <a:rPr lang="en-US" sz="2200" dirty="0"/>
              <a:t>Admin interfacing with admin package</a:t>
            </a:r>
          </a:p>
          <a:p>
            <a:pPr marL="285750" indent="-285750">
              <a:buFont typeface="Arial" pitchFamily="34" charset="0"/>
              <a:buChar char="•"/>
            </a:pPr>
            <a:r>
              <a:rPr lang="en-US" sz="2200" dirty="0"/>
              <a:t>Session management with Sessions package</a:t>
            </a:r>
          </a:p>
          <a:p>
            <a:pPr marL="285750" indent="-285750">
              <a:buFont typeface="Arial" pitchFamily="34" charset="0"/>
              <a:buChar char="•"/>
            </a:pPr>
            <a:r>
              <a:rPr lang="en-US" sz="2200" dirty="0"/>
              <a:t>Managing temporary or session-based messages with Messages package</a:t>
            </a:r>
            <a:endParaRPr lang="en-US" sz="2200" dirty="0"/>
          </a:p>
        </p:txBody>
      </p:sp>
    </p:spTree>
    <p:extLst>
      <p:ext uri="{BB962C8B-B14F-4D97-AF65-F5344CB8AC3E}">
        <p14:creationId xmlns:p14="http://schemas.microsoft.com/office/powerpoint/2010/main" val="4188636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609600"/>
            <a:ext cx="7745505" cy="1066800"/>
          </a:xfrm>
        </p:spPr>
        <p:txBody>
          <a:bodyPr>
            <a:normAutofit/>
          </a:bodyPr>
          <a:lstStyle/>
          <a:p>
            <a:pPr marL="0" indent="0">
              <a:buNone/>
            </a:pPr>
            <a:r>
              <a:rPr lang="en-US" sz="2800" dirty="0" smtClean="0"/>
              <a:t>2.  </a:t>
            </a:r>
            <a:r>
              <a:rPr lang="en-US" sz="2800" dirty="0"/>
              <a:t>Django is one of the web frameworks which are written in Python programming language.</a:t>
            </a:r>
            <a:endParaRPr lang="en-US" sz="2800" dirty="0" smtClean="0"/>
          </a:p>
        </p:txBody>
      </p:sp>
      <p:sp>
        <p:nvSpPr>
          <p:cNvPr id="2" name="Title 1"/>
          <p:cNvSpPr>
            <a:spLocks noGrp="1"/>
          </p:cNvSpPr>
          <p:nvPr>
            <p:ph type="title"/>
          </p:nvPr>
        </p:nvSpPr>
        <p:spPr>
          <a:xfrm>
            <a:off x="1382050" y="3733800"/>
            <a:ext cx="7756263" cy="1054250"/>
          </a:xfrm>
        </p:spPr>
        <p:txBody>
          <a:bodyPr/>
          <a:lstStyle/>
          <a:p>
            <a:r>
              <a:rPr lang="en-US" dirty="0" smtClean="0"/>
              <a:t>  </a:t>
            </a:r>
            <a:endParaRPr lang="en-US" dirty="0"/>
          </a:p>
        </p:txBody>
      </p:sp>
      <p:sp>
        <p:nvSpPr>
          <p:cNvPr id="6" name="Rectangle 5"/>
          <p:cNvSpPr/>
          <p:nvPr/>
        </p:nvSpPr>
        <p:spPr>
          <a:xfrm>
            <a:off x="762000" y="2133600"/>
            <a:ext cx="7924800" cy="1477328"/>
          </a:xfrm>
          <a:prstGeom prst="rect">
            <a:avLst/>
          </a:prstGeom>
        </p:spPr>
        <p:txBody>
          <a:bodyPr wrap="square">
            <a:spAutoFit/>
          </a:bodyPr>
          <a:lstStyle/>
          <a:p>
            <a:pPr marL="285750" indent="-285750">
              <a:buFont typeface="Arial" pitchFamily="34" charset="0"/>
              <a:buChar char="•"/>
            </a:pPr>
            <a:r>
              <a:rPr lang="en-US" dirty="0" smtClean="0"/>
              <a:t>Easier </a:t>
            </a:r>
            <a:r>
              <a:rPr lang="en-US" dirty="0"/>
              <a:t>for programmers to build web applications with clean, readable, and maintainable code by taking advantage of syntax rules of Python</a:t>
            </a:r>
            <a:r>
              <a:rPr lang="en-US" dirty="0" smtClean="0"/>
              <a:t>.</a:t>
            </a:r>
          </a:p>
          <a:p>
            <a:pPr marL="285750" indent="-285750">
              <a:buFont typeface="Arial" pitchFamily="34" charset="0"/>
              <a:buChar char="•"/>
            </a:pPr>
            <a:endParaRPr lang="en-US" dirty="0" smtClean="0"/>
          </a:p>
          <a:p>
            <a:pPr marL="285750" indent="-285750">
              <a:buFont typeface="Arial" pitchFamily="34" charset="0"/>
              <a:buChar char="•"/>
            </a:pPr>
            <a:r>
              <a:rPr lang="en-US" dirty="0" smtClean="0"/>
              <a:t>Developers </a:t>
            </a:r>
            <a:r>
              <a:rPr lang="en-US" dirty="0"/>
              <a:t>can easily curtail the development time by building custom web applications without writing additional code.</a:t>
            </a:r>
          </a:p>
        </p:txBody>
      </p:sp>
      <p:sp>
        <p:nvSpPr>
          <p:cNvPr id="7" name="Content Placeholder 3"/>
          <p:cNvSpPr txBox="1">
            <a:spLocks/>
          </p:cNvSpPr>
          <p:nvPr/>
        </p:nvSpPr>
        <p:spPr>
          <a:xfrm>
            <a:off x="448099" y="3810000"/>
            <a:ext cx="7745505" cy="1066800"/>
          </a:xfrm>
          <a:prstGeom prst="rect">
            <a:avLst/>
          </a:prstGeom>
        </p:spPr>
        <p:txBody>
          <a:bodyPr vert="horz" lIns="91440" tIns="45720" rIns="91440" bIns="45720" rtlCol="0">
            <a:normAutofit/>
          </a:bodyPr>
          <a:lst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0" indent="0">
              <a:buNone/>
            </a:pPr>
            <a:r>
              <a:rPr lang="en-US" sz="2800" dirty="0" smtClean="0"/>
              <a:t>3. Provides </a:t>
            </a:r>
            <a:r>
              <a:rPr lang="en-US" sz="2800" dirty="0"/>
              <a:t>robust security </a:t>
            </a:r>
            <a:r>
              <a:rPr lang="en-US" sz="2800" dirty="0" smtClean="0"/>
              <a:t>features.</a:t>
            </a:r>
          </a:p>
          <a:p>
            <a:pPr marL="0" indent="0">
              <a:buNone/>
            </a:pPr>
            <a:endParaRPr lang="en-US" sz="2800" dirty="0" smtClean="0"/>
          </a:p>
        </p:txBody>
      </p:sp>
      <p:sp>
        <p:nvSpPr>
          <p:cNvPr id="8" name="Rectangle 7"/>
          <p:cNvSpPr/>
          <p:nvPr/>
        </p:nvSpPr>
        <p:spPr>
          <a:xfrm>
            <a:off x="797257" y="4572000"/>
            <a:ext cx="8382000" cy="1754326"/>
          </a:xfrm>
          <a:prstGeom prst="rect">
            <a:avLst/>
          </a:prstGeom>
        </p:spPr>
        <p:txBody>
          <a:bodyPr wrap="square">
            <a:spAutoFit/>
          </a:bodyPr>
          <a:lstStyle/>
          <a:p>
            <a:pPr marL="285750" indent="-285750">
              <a:buFont typeface="Arial" pitchFamily="34" charset="0"/>
              <a:buChar char="•"/>
            </a:pPr>
            <a:r>
              <a:rPr lang="en-US" dirty="0" smtClean="0"/>
              <a:t>The </a:t>
            </a:r>
            <a:r>
              <a:rPr lang="en-US" dirty="0"/>
              <a:t>built-in security features provided by Django help developers to protect the web applications from a variety of targeted security attacks – cross-site scripting, SQL injection and cross-site request </a:t>
            </a:r>
            <a:r>
              <a:rPr lang="en-US" dirty="0" smtClean="0"/>
              <a:t>forgery</a:t>
            </a:r>
          </a:p>
          <a:p>
            <a:pPr marL="285750" indent="-285750">
              <a:buFont typeface="Arial" pitchFamily="34" charset="0"/>
              <a:buChar char="•"/>
            </a:pPr>
            <a:endParaRPr lang="en-US" dirty="0"/>
          </a:p>
          <a:p>
            <a:pPr marL="285750" indent="-285750">
              <a:buFont typeface="Arial" pitchFamily="34" charset="0"/>
              <a:buChar char="•"/>
            </a:pPr>
            <a:r>
              <a:rPr lang="en-US" dirty="0" smtClean="0"/>
              <a:t>Web </a:t>
            </a:r>
            <a:r>
              <a:rPr lang="en-US" dirty="0"/>
              <a:t>framework enhances the security of web applications by preventing common security mistakes related to Python coding.</a:t>
            </a:r>
          </a:p>
        </p:txBody>
      </p:sp>
    </p:spTree>
    <p:extLst>
      <p:ext uri="{BB962C8B-B14F-4D97-AF65-F5344CB8AC3E}">
        <p14:creationId xmlns:p14="http://schemas.microsoft.com/office/powerpoint/2010/main" val="2014078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599" y="1143000"/>
            <a:ext cx="7745505" cy="1066800"/>
          </a:xfrm>
        </p:spPr>
        <p:txBody>
          <a:bodyPr>
            <a:normAutofit/>
          </a:bodyPr>
          <a:lstStyle/>
          <a:p>
            <a:pPr marL="0" indent="0">
              <a:buNone/>
            </a:pPr>
            <a:r>
              <a:rPr lang="en-US" sz="2800" dirty="0"/>
              <a:t>4. Easy to extend and </a:t>
            </a:r>
            <a:r>
              <a:rPr lang="en-US" sz="2800" dirty="0" smtClean="0"/>
              <a:t>Scale</a:t>
            </a:r>
            <a:r>
              <a:rPr lang="en-US" sz="2800" dirty="0"/>
              <a:t>.</a:t>
            </a:r>
            <a:endParaRPr lang="en-US" sz="2800" dirty="0" smtClean="0"/>
          </a:p>
        </p:txBody>
      </p:sp>
      <p:sp>
        <p:nvSpPr>
          <p:cNvPr id="2" name="Title 1"/>
          <p:cNvSpPr>
            <a:spLocks noGrp="1"/>
          </p:cNvSpPr>
          <p:nvPr>
            <p:ph type="title"/>
          </p:nvPr>
        </p:nvSpPr>
        <p:spPr>
          <a:xfrm>
            <a:off x="1382050" y="3733800"/>
            <a:ext cx="7756263" cy="1054250"/>
          </a:xfrm>
        </p:spPr>
        <p:txBody>
          <a:bodyPr/>
          <a:lstStyle/>
          <a:p>
            <a:r>
              <a:rPr lang="en-US" dirty="0" smtClean="0"/>
              <a:t>  </a:t>
            </a:r>
            <a:endParaRPr lang="en-US" dirty="0"/>
          </a:p>
        </p:txBody>
      </p:sp>
      <p:sp>
        <p:nvSpPr>
          <p:cNvPr id="6" name="Rectangle 5"/>
          <p:cNvSpPr/>
          <p:nvPr/>
        </p:nvSpPr>
        <p:spPr>
          <a:xfrm>
            <a:off x="762000" y="1940257"/>
            <a:ext cx="7924800" cy="1754326"/>
          </a:xfrm>
          <a:prstGeom prst="rect">
            <a:avLst/>
          </a:prstGeom>
        </p:spPr>
        <p:txBody>
          <a:bodyPr wrap="square">
            <a:spAutoFit/>
          </a:bodyPr>
          <a:lstStyle/>
          <a:p>
            <a:pPr marL="285750" indent="-285750">
              <a:buFont typeface="Arial" pitchFamily="34" charset="0"/>
              <a:buChar char="•"/>
            </a:pPr>
            <a:r>
              <a:rPr lang="en-US" dirty="0" smtClean="0"/>
              <a:t>Developers </a:t>
            </a:r>
            <a:r>
              <a:rPr lang="en-US" dirty="0"/>
              <a:t>can easily customize, scale, and extend the web framework by making changes to its decoupled components. </a:t>
            </a:r>
            <a:endParaRPr lang="en-US" dirty="0" smtClean="0"/>
          </a:p>
          <a:p>
            <a:pPr marL="285750" indent="-285750">
              <a:buFont typeface="Arial" pitchFamily="34" charset="0"/>
              <a:buChar char="•"/>
            </a:pPr>
            <a:r>
              <a:rPr lang="en-US" dirty="0" smtClean="0"/>
              <a:t>They </a:t>
            </a:r>
            <a:r>
              <a:rPr lang="en-US" dirty="0"/>
              <a:t>even have option to unplug or replace these decoupled components according to precise requirements of individual </a:t>
            </a:r>
            <a:r>
              <a:rPr lang="en-US" dirty="0" smtClean="0"/>
              <a:t>projects</a:t>
            </a:r>
          </a:p>
          <a:p>
            <a:pPr marL="285750" indent="-285750">
              <a:buFont typeface="Arial" pitchFamily="34" charset="0"/>
              <a:buChar char="•"/>
            </a:pPr>
            <a:r>
              <a:rPr lang="en-US" dirty="0" smtClean="0"/>
              <a:t>They </a:t>
            </a:r>
            <a:r>
              <a:rPr lang="en-US" dirty="0"/>
              <a:t>can accelerate development of large and complex web applications by wiring up a wide range of components.</a:t>
            </a:r>
            <a:endParaRPr lang="en-US" dirty="0"/>
          </a:p>
        </p:txBody>
      </p:sp>
      <p:sp>
        <p:nvSpPr>
          <p:cNvPr id="7" name="Content Placeholder 3"/>
          <p:cNvSpPr txBox="1">
            <a:spLocks/>
          </p:cNvSpPr>
          <p:nvPr/>
        </p:nvSpPr>
        <p:spPr>
          <a:xfrm>
            <a:off x="609598" y="3944203"/>
            <a:ext cx="7745505" cy="1066800"/>
          </a:xfrm>
          <a:prstGeom prst="rect">
            <a:avLst/>
          </a:prstGeom>
        </p:spPr>
        <p:txBody>
          <a:bodyPr vert="horz" lIns="91440" tIns="45720" rIns="91440" bIns="45720" rtlCol="0">
            <a:normAutofit/>
          </a:bodyPr>
          <a:lst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0" indent="0">
              <a:buNone/>
            </a:pPr>
            <a:r>
              <a:rPr lang="en-US" sz="2600" dirty="0" smtClean="0"/>
              <a:t>5.Supported </a:t>
            </a:r>
            <a:r>
              <a:rPr lang="en-US" sz="2600" dirty="0"/>
              <a:t>by a large and active community. </a:t>
            </a:r>
            <a:r>
              <a:rPr lang="en-US" sz="2600" dirty="0" smtClean="0"/>
              <a:t>Provides </a:t>
            </a:r>
            <a:r>
              <a:rPr lang="en-US" sz="2600" dirty="0"/>
              <a:t>robust security </a:t>
            </a:r>
            <a:r>
              <a:rPr lang="en-US" sz="2600" dirty="0" smtClean="0"/>
              <a:t>features.</a:t>
            </a:r>
          </a:p>
          <a:p>
            <a:pPr marL="0" indent="0">
              <a:buNone/>
            </a:pPr>
            <a:endParaRPr lang="en-US" sz="2600" dirty="0" smtClean="0"/>
          </a:p>
        </p:txBody>
      </p:sp>
      <p:sp>
        <p:nvSpPr>
          <p:cNvPr id="8" name="Rectangle 7"/>
          <p:cNvSpPr/>
          <p:nvPr/>
        </p:nvSpPr>
        <p:spPr>
          <a:xfrm>
            <a:off x="766549" y="4999630"/>
            <a:ext cx="8382000" cy="1200329"/>
          </a:xfrm>
          <a:prstGeom prst="rect">
            <a:avLst/>
          </a:prstGeom>
        </p:spPr>
        <p:txBody>
          <a:bodyPr wrap="square">
            <a:spAutoFit/>
          </a:bodyPr>
          <a:lstStyle/>
          <a:p>
            <a:pPr marL="285750" indent="-285750">
              <a:buFont typeface="Arial" pitchFamily="34" charset="0"/>
              <a:buChar char="•"/>
            </a:pPr>
            <a:r>
              <a:rPr lang="en-US" dirty="0" smtClean="0"/>
              <a:t> </a:t>
            </a:r>
            <a:r>
              <a:rPr lang="en-US" dirty="0"/>
              <a:t>The members of the Django community update new plug-ins and code snippets regularly to simplify web application </a:t>
            </a:r>
            <a:r>
              <a:rPr lang="en-US" dirty="0" smtClean="0"/>
              <a:t>development</a:t>
            </a:r>
          </a:p>
          <a:p>
            <a:pPr marL="285750" indent="-285750">
              <a:buFont typeface="Arial" pitchFamily="34" charset="0"/>
              <a:buChar char="•"/>
            </a:pPr>
            <a:r>
              <a:rPr lang="en-US" dirty="0" smtClean="0"/>
              <a:t>The </a:t>
            </a:r>
            <a:r>
              <a:rPr lang="en-US" dirty="0"/>
              <a:t>members of the community even help developers to resolve common web application development issues and problems.</a:t>
            </a:r>
            <a:endParaRPr lang="en-US" dirty="0"/>
          </a:p>
        </p:txBody>
      </p:sp>
    </p:spTree>
    <p:extLst>
      <p:ext uri="{BB962C8B-B14F-4D97-AF65-F5344CB8AC3E}">
        <p14:creationId xmlns:p14="http://schemas.microsoft.com/office/powerpoint/2010/main" val="1563055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609600"/>
            <a:ext cx="7745505" cy="1066800"/>
          </a:xfrm>
        </p:spPr>
        <p:txBody>
          <a:bodyPr>
            <a:normAutofit/>
          </a:bodyPr>
          <a:lstStyle/>
          <a:p>
            <a:pPr marL="0" indent="0">
              <a:buNone/>
            </a:pPr>
            <a:r>
              <a:rPr lang="en-US" sz="2800" dirty="0"/>
              <a:t>6.Compatible with major operating systems and databases</a:t>
            </a:r>
            <a:endParaRPr lang="en-US" sz="2800" dirty="0" smtClean="0"/>
          </a:p>
        </p:txBody>
      </p:sp>
      <p:sp>
        <p:nvSpPr>
          <p:cNvPr id="2" name="Title 1"/>
          <p:cNvSpPr>
            <a:spLocks noGrp="1"/>
          </p:cNvSpPr>
          <p:nvPr>
            <p:ph type="title"/>
          </p:nvPr>
        </p:nvSpPr>
        <p:spPr>
          <a:xfrm>
            <a:off x="1382050" y="3733800"/>
            <a:ext cx="7756263" cy="1054250"/>
          </a:xfrm>
        </p:spPr>
        <p:txBody>
          <a:bodyPr/>
          <a:lstStyle/>
          <a:p>
            <a:r>
              <a:rPr lang="en-US" dirty="0" smtClean="0"/>
              <a:t>  </a:t>
            </a:r>
            <a:endParaRPr lang="en-US" dirty="0"/>
          </a:p>
        </p:txBody>
      </p:sp>
      <p:sp>
        <p:nvSpPr>
          <p:cNvPr id="6" name="Rectangle 5"/>
          <p:cNvSpPr/>
          <p:nvPr/>
        </p:nvSpPr>
        <p:spPr>
          <a:xfrm>
            <a:off x="685800" y="2743200"/>
            <a:ext cx="7924800" cy="2585323"/>
          </a:xfrm>
          <a:prstGeom prst="rect">
            <a:avLst/>
          </a:prstGeom>
        </p:spPr>
        <p:txBody>
          <a:bodyPr wrap="square">
            <a:spAutoFit/>
          </a:bodyPr>
          <a:lstStyle/>
          <a:p>
            <a:pPr marL="285750" indent="-285750">
              <a:buFont typeface="Arial" pitchFamily="34" charset="0"/>
              <a:buChar char="•"/>
            </a:pPr>
            <a:r>
              <a:rPr lang="en-US" dirty="0" smtClean="0"/>
              <a:t>Django </a:t>
            </a:r>
            <a:r>
              <a:rPr lang="en-US" dirty="0"/>
              <a:t>enhances the accessibility of web applications by supporting major operating systems like Windows, Linux and </a:t>
            </a:r>
            <a:r>
              <a:rPr lang="en-US" dirty="0" err="1" smtClean="0"/>
              <a:t>MacOS</a:t>
            </a:r>
            <a:r>
              <a:rPr lang="en-US" dirty="0" smtClean="0"/>
              <a:t>.</a:t>
            </a:r>
          </a:p>
          <a:p>
            <a:pPr marL="285750" indent="-285750">
              <a:buFont typeface="Arial" pitchFamily="34" charset="0"/>
              <a:buChar char="•"/>
            </a:pPr>
            <a:endParaRPr lang="en-US" dirty="0" smtClean="0"/>
          </a:p>
          <a:p>
            <a:pPr marL="285750" indent="-285750">
              <a:buFont typeface="Arial" pitchFamily="34" charset="0"/>
              <a:buChar char="•"/>
            </a:pPr>
            <a:r>
              <a:rPr lang="en-US" dirty="0" smtClean="0"/>
              <a:t>The </a:t>
            </a:r>
            <a:r>
              <a:rPr lang="en-US" dirty="0"/>
              <a:t>ORM system provided by Django makes it easier for programmers to work with several widely used </a:t>
            </a:r>
            <a:r>
              <a:rPr lang="en-US" dirty="0" smtClean="0"/>
              <a:t>databases.</a:t>
            </a:r>
          </a:p>
          <a:p>
            <a:pPr marL="285750" indent="-285750">
              <a:buFont typeface="Arial" pitchFamily="34" charset="0"/>
              <a:buChar char="•"/>
            </a:pPr>
            <a:endParaRPr lang="en-US" dirty="0" smtClean="0"/>
          </a:p>
          <a:p>
            <a:pPr marL="285750" indent="-285750">
              <a:buFont typeface="Arial" pitchFamily="34" charset="0"/>
              <a:buChar char="•"/>
            </a:pPr>
            <a:r>
              <a:rPr lang="en-US" dirty="0" smtClean="0"/>
              <a:t>They </a:t>
            </a:r>
            <a:r>
              <a:rPr lang="en-US" dirty="0"/>
              <a:t>can even use the ORM system to perform common database operations and migrate from one database to another without writing additional code.</a:t>
            </a:r>
          </a:p>
        </p:txBody>
      </p:sp>
    </p:spTree>
    <p:extLst>
      <p:ext uri="{BB962C8B-B14F-4D97-AF65-F5344CB8AC3E}">
        <p14:creationId xmlns:p14="http://schemas.microsoft.com/office/powerpoint/2010/main" val="1408067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a:t>
            </a:r>
            <a:r>
              <a:rPr lang="en-US" dirty="0" smtClean="0"/>
              <a:t>uture Scope</a:t>
            </a:r>
            <a:endParaRPr lang="en-US" dirty="0"/>
          </a:p>
        </p:txBody>
      </p:sp>
      <p:sp>
        <p:nvSpPr>
          <p:cNvPr id="4" name="Content Placeholder 3"/>
          <p:cNvSpPr>
            <a:spLocks noGrp="1"/>
          </p:cNvSpPr>
          <p:nvPr>
            <p:ph idx="1"/>
          </p:nvPr>
        </p:nvSpPr>
        <p:spPr>
          <a:xfrm>
            <a:off x="685800" y="2590800"/>
            <a:ext cx="7745505" cy="3877815"/>
          </a:xfrm>
        </p:spPr>
        <p:txBody>
          <a:bodyPr/>
          <a:lstStyle/>
          <a:p>
            <a:pPr marL="457200" indent="-457200">
              <a:buFont typeface="+mj-lt"/>
              <a:buAutoNum type="arabicPeriod"/>
            </a:pPr>
            <a:r>
              <a:rPr lang="en-US" dirty="0" smtClean="0"/>
              <a:t>Recommendation system </a:t>
            </a:r>
            <a:r>
              <a:rPr lang="en-US" dirty="0"/>
              <a:t>for users to select </a:t>
            </a:r>
            <a:r>
              <a:rPr lang="en-US" dirty="0" smtClean="0"/>
              <a:t>book.</a:t>
            </a:r>
          </a:p>
          <a:p>
            <a:pPr marL="457200" indent="-457200">
              <a:buFont typeface="+mj-lt"/>
              <a:buAutoNum type="arabicPeriod"/>
            </a:pPr>
            <a:r>
              <a:rPr lang="en-US" dirty="0" smtClean="0"/>
              <a:t>SMS </a:t>
            </a:r>
            <a:r>
              <a:rPr lang="en-US" dirty="0"/>
              <a:t>&amp; </a:t>
            </a:r>
            <a:r>
              <a:rPr lang="en-US" dirty="0" smtClean="0"/>
              <a:t>E-mail </a:t>
            </a:r>
            <a:r>
              <a:rPr lang="en-US" dirty="0"/>
              <a:t>alert system for each message and </a:t>
            </a:r>
            <a:r>
              <a:rPr lang="en-US" dirty="0" smtClean="0"/>
              <a:t>transaction.</a:t>
            </a:r>
            <a:r>
              <a:rPr lang="en-US" dirty="0"/>
              <a:t>		</a:t>
            </a:r>
            <a:endParaRPr lang="en-US" dirty="0" smtClean="0"/>
          </a:p>
          <a:p>
            <a:pPr marL="457200" indent="-457200">
              <a:buFont typeface="+mj-lt"/>
              <a:buAutoNum type="arabicPeriod"/>
            </a:pPr>
            <a:r>
              <a:rPr lang="en-US" dirty="0"/>
              <a:t>A</a:t>
            </a:r>
            <a:r>
              <a:rPr lang="en-US" dirty="0" smtClean="0"/>
              <a:t>n Educational </a:t>
            </a:r>
            <a:r>
              <a:rPr lang="en-US" dirty="0"/>
              <a:t>platform for to share </a:t>
            </a:r>
            <a:r>
              <a:rPr lang="en-US" dirty="0" smtClean="0"/>
              <a:t>documents can </a:t>
            </a:r>
            <a:r>
              <a:rPr lang="en-US" dirty="0"/>
              <a:t>be modified into a social media &amp; connect accounts with </a:t>
            </a:r>
            <a:r>
              <a:rPr lang="en-US" dirty="0" smtClean="0"/>
              <a:t>Gmail, Facebook, etc.</a:t>
            </a:r>
            <a:r>
              <a:rPr lang="en-US" dirty="0"/>
              <a:t>	</a:t>
            </a:r>
            <a:endParaRPr lang="en-US" dirty="0" smtClean="0"/>
          </a:p>
          <a:p>
            <a:pPr marL="457200" indent="-457200">
              <a:buFont typeface="+mj-lt"/>
              <a:buAutoNum type="arabicPeriod"/>
            </a:pPr>
            <a:r>
              <a:rPr lang="en-US" dirty="0" err="1"/>
              <a:t>E</a:t>
            </a:r>
            <a:r>
              <a:rPr lang="en-US" dirty="0" err="1" smtClean="0"/>
              <a:t>commercial</a:t>
            </a:r>
            <a:r>
              <a:rPr lang="en-US" dirty="0" smtClean="0"/>
              <a:t> </a:t>
            </a:r>
            <a:r>
              <a:rPr lang="en-US" dirty="0"/>
              <a:t>site with delivery </a:t>
            </a:r>
            <a:r>
              <a:rPr lang="en-US" dirty="0" smtClean="0"/>
              <a:t>system.</a:t>
            </a:r>
          </a:p>
        </p:txBody>
      </p:sp>
    </p:spTree>
    <p:extLst>
      <p:ext uri="{BB962C8B-B14F-4D97-AF65-F5344CB8AC3E}">
        <p14:creationId xmlns:p14="http://schemas.microsoft.com/office/powerpoint/2010/main" val="3514789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Academic Outcomes</a:t>
            </a:r>
            <a:endParaRPr lang="en-US" dirty="0"/>
          </a:p>
        </p:txBody>
      </p:sp>
      <p:sp>
        <p:nvSpPr>
          <p:cNvPr id="4" name="Content Placeholder 3"/>
          <p:cNvSpPr>
            <a:spLocks noGrp="1"/>
          </p:cNvSpPr>
          <p:nvPr>
            <p:ph idx="1"/>
          </p:nvPr>
        </p:nvSpPr>
        <p:spPr>
          <a:xfrm>
            <a:off x="685800" y="2895600"/>
            <a:ext cx="7745505" cy="3877815"/>
          </a:xfrm>
        </p:spPr>
        <p:txBody>
          <a:bodyPr/>
          <a:lstStyle/>
          <a:p>
            <a:pPr marL="457200" indent="-457200">
              <a:buFont typeface="+mj-lt"/>
              <a:buAutoNum type="arabicPeriod"/>
            </a:pPr>
            <a:r>
              <a:rPr lang="en-US" dirty="0" smtClean="0"/>
              <a:t>Familiar </a:t>
            </a:r>
            <a:r>
              <a:rPr lang="en-US" dirty="0"/>
              <a:t>with production of a web </a:t>
            </a:r>
            <a:r>
              <a:rPr lang="en-US" dirty="0" smtClean="0"/>
              <a:t>application.</a:t>
            </a:r>
          </a:p>
          <a:p>
            <a:pPr marL="457200" indent="-457200">
              <a:buFont typeface="+mj-lt"/>
              <a:buAutoNum type="arabicPeriod"/>
            </a:pPr>
            <a:r>
              <a:rPr lang="en-US" dirty="0" smtClean="0"/>
              <a:t>Planning </a:t>
            </a:r>
            <a:r>
              <a:rPr lang="en-US" dirty="0"/>
              <a:t>and </a:t>
            </a:r>
            <a:r>
              <a:rPr lang="en-US" dirty="0" smtClean="0"/>
              <a:t>Execution.</a:t>
            </a:r>
          </a:p>
          <a:p>
            <a:pPr marL="457200" indent="-457200">
              <a:buFont typeface="+mj-lt"/>
              <a:buAutoNum type="arabicPeriod"/>
            </a:pPr>
            <a:r>
              <a:rPr lang="en-US" dirty="0" smtClean="0"/>
              <a:t>Learned </a:t>
            </a:r>
            <a:r>
              <a:rPr lang="en-US" dirty="0"/>
              <a:t>new </a:t>
            </a:r>
            <a:r>
              <a:rPr lang="en-US" dirty="0" smtClean="0"/>
              <a:t>platforms like Django, </a:t>
            </a:r>
            <a:r>
              <a:rPr lang="en-US" dirty="0" err="1" smtClean="0"/>
              <a:t>Postgres</a:t>
            </a:r>
            <a:r>
              <a:rPr lang="en-US" dirty="0" smtClean="0"/>
              <a:t>, </a:t>
            </a:r>
            <a:r>
              <a:rPr lang="en-US" dirty="0" err="1"/>
              <a:t>J</a:t>
            </a:r>
            <a:r>
              <a:rPr lang="en-US" dirty="0" err="1" smtClean="0"/>
              <a:t>avascript</a:t>
            </a:r>
            <a:r>
              <a:rPr lang="en-US" dirty="0"/>
              <a:t>,</a:t>
            </a:r>
            <a:r>
              <a:rPr lang="en-US" dirty="0" smtClean="0"/>
              <a:t> etc..</a:t>
            </a:r>
          </a:p>
          <a:p>
            <a:pPr marL="457200" indent="-457200">
              <a:buFont typeface="+mj-lt"/>
              <a:buAutoNum type="arabicPeriod"/>
            </a:pPr>
            <a:r>
              <a:rPr lang="en-US" dirty="0" smtClean="0"/>
              <a:t>learned </a:t>
            </a:r>
            <a:r>
              <a:rPr lang="en-US" dirty="0"/>
              <a:t>new </a:t>
            </a:r>
            <a:r>
              <a:rPr lang="en-US" dirty="0" smtClean="0"/>
              <a:t>tools like </a:t>
            </a:r>
            <a:r>
              <a:rPr lang="en-US" dirty="0" err="1" smtClean="0"/>
              <a:t>Pycharm</a:t>
            </a:r>
            <a:r>
              <a:rPr lang="en-US" dirty="0" smtClean="0"/>
              <a:t>, </a:t>
            </a:r>
            <a:r>
              <a:rPr lang="en-US" dirty="0" err="1"/>
              <a:t>P</a:t>
            </a:r>
            <a:r>
              <a:rPr lang="en-US" dirty="0" err="1" smtClean="0"/>
              <a:t>gadmin</a:t>
            </a:r>
            <a:r>
              <a:rPr lang="en-US" dirty="0" smtClean="0"/>
              <a:t> utilized open sources like </a:t>
            </a:r>
            <a:r>
              <a:rPr lang="en-US" dirty="0" err="1"/>
              <a:t>G</a:t>
            </a:r>
            <a:r>
              <a:rPr lang="en-US" dirty="0" err="1" smtClean="0"/>
              <a:t>ithub</a:t>
            </a:r>
            <a:r>
              <a:rPr lang="en-US" dirty="0" smtClean="0"/>
              <a:t>, </a:t>
            </a:r>
            <a:r>
              <a:rPr lang="en-US" dirty="0" err="1" smtClean="0"/>
              <a:t>stackoverflow</a:t>
            </a:r>
            <a:r>
              <a:rPr lang="en-US" dirty="0" smtClean="0"/>
              <a:t> and bootstrap.</a:t>
            </a:r>
          </a:p>
        </p:txBody>
      </p:sp>
    </p:spTree>
    <p:extLst>
      <p:ext uri="{BB962C8B-B14F-4D97-AF65-F5344CB8AC3E}">
        <p14:creationId xmlns:p14="http://schemas.microsoft.com/office/powerpoint/2010/main" val="651264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a:t>
            </a:r>
            <a:endParaRPr lang="en-US" dirty="0"/>
          </a:p>
        </p:txBody>
      </p:sp>
      <p:sp>
        <p:nvSpPr>
          <p:cNvPr id="4" name="Content Placeholder 3"/>
          <p:cNvSpPr>
            <a:spLocks noGrp="1"/>
          </p:cNvSpPr>
          <p:nvPr>
            <p:ph idx="1"/>
          </p:nvPr>
        </p:nvSpPr>
        <p:spPr>
          <a:xfrm>
            <a:off x="661147" y="2895600"/>
            <a:ext cx="7745505" cy="2438400"/>
          </a:xfrm>
        </p:spPr>
        <p:txBody>
          <a:bodyPr/>
          <a:lstStyle/>
          <a:p>
            <a:pPr marL="0" indent="0">
              <a:buNone/>
            </a:pPr>
            <a:r>
              <a:rPr lang="en-US" dirty="0" smtClean="0"/>
              <a:t> </a:t>
            </a:r>
            <a:endParaRPr lang="en-US" dirty="0"/>
          </a:p>
        </p:txBody>
      </p:sp>
      <p:sp>
        <p:nvSpPr>
          <p:cNvPr id="5" name="Rectangle 4"/>
          <p:cNvSpPr/>
          <p:nvPr/>
        </p:nvSpPr>
        <p:spPr>
          <a:xfrm>
            <a:off x="937560" y="609600"/>
            <a:ext cx="7516801" cy="830997"/>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4800" b="1" spc="150" dirty="0" smtClean="0">
                <a:ln w="11430"/>
                <a:effectLst>
                  <a:outerShdw blurRad="25400" algn="tl" rotWithShape="0">
                    <a:srgbClr val="000000">
                      <a:alpha val="43000"/>
                    </a:srgbClr>
                  </a:outerShdw>
                </a:effectLst>
                <a:latin typeface="Andalus" pitchFamily="18" charset="-78"/>
                <a:cs typeface="Andalus" pitchFamily="18" charset="-78"/>
              </a:rPr>
              <a:t>General idea of the Project </a:t>
            </a:r>
            <a:endParaRPr lang="en-US" sz="4800" b="1" spc="150" dirty="0">
              <a:ln w="11430"/>
              <a:effectLst>
                <a:outerShdw blurRad="25400" algn="tl" rotWithShape="0">
                  <a:srgbClr val="000000">
                    <a:alpha val="43000"/>
                  </a:srgbClr>
                </a:outerShdw>
              </a:effectLst>
              <a:latin typeface="Andalus" pitchFamily="18" charset="-78"/>
              <a:cs typeface="Andalus" pitchFamily="18" charset="-78"/>
            </a:endParaRPr>
          </a:p>
        </p:txBody>
      </p:sp>
      <p:sp>
        <p:nvSpPr>
          <p:cNvPr id="6" name="Rectangle 5"/>
          <p:cNvSpPr/>
          <p:nvPr/>
        </p:nvSpPr>
        <p:spPr>
          <a:xfrm>
            <a:off x="222913" y="2743200"/>
            <a:ext cx="8610600" cy="1938992"/>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2000" dirty="0"/>
              <a:t>The project titled </a:t>
            </a:r>
            <a:r>
              <a:rPr lang="en-US" sz="2000" dirty="0" smtClean="0"/>
              <a:t>Book </a:t>
            </a:r>
            <a:r>
              <a:rPr lang="en-US" sz="2000" dirty="0"/>
              <a:t>Pool Management" is for monitoring and controlling </a:t>
            </a:r>
            <a:r>
              <a:rPr lang="en-US" sz="2000" dirty="0" smtClean="0"/>
              <a:t>the  transaction </a:t>
            </a:r>
            <a:r>
              <a:rPr lang="en-US" sz="2000" dirty="0"/>
              <a:t>of books of </a:t>
            </a:r>
            <a:r>
              <a:rPr lang="en-US" sz="2000" dirty="0" smtClean="0"/>
              <a:t>different </a:t>
            </a:r>
            <a:r>
              <a:rPr lang="en-US" sz="2000" dirty="0"/>
              <a:t>users. It is a web application developed using </a:t>
            </a:r>
            <a:r>
              <a:rPr lang="en-US" sz="2000" dirty="0" smtClean="0"/>
              <a:t>Django, HTML and PostgreSQL which </a:t>
            </a:r>
            <a:r>
              <a:rPr lang="en-US" sz="2000" dirty="0"/>
              <a:t>contains basic operations like adding new members, </a:t>
            </a:r>
            <a:r>
              <a:rPr lang="en-US" sz="2000" dirty="0" smtClean="0"/>
              <a:t>new book </a:t>
            </a:r>
            <a:r>
              <a:rPr lang="en-US" sz="2000" dirty="0"/>
              <a:t>and updating new information, searching </a:t>
            </a:r>
            <a:r>
              <a:rPr lang="en-US" sz="2000" dirty="0" smtClean="0"/>
              <a:t>books ,sharing</a:t>
            </a:r>
            <a:r>
              <a:rPr lang="en-US" sz="2000" dirty="0"/>
              <a:t>,</a:t>
            </a:r>
          </a:p>
          <a:p>
            <a:pPr algn="ctr"/>
            <a:r>
              <a:rPr lang="en-US" sz="2000" dirty="0" smtClean="0"/>
              <a:t>   borrowing </a:t>
            </a:r>
            <a:r>
              <a:rPr lang="en-US" sz="2000" dirty="0"/>
              <a:t>and peer to peer interaction. </a:t>
            </a:r>
            <a:endParaRPr lang="en-US" sz="2000" b="1" spc="150" dirty="0">
              <a:ln w="11430"/>
              <a:effectLst>
                <a:outerShdw blurRad="25400" algn="tl" rotWithShape="0">
                  <a:srgbClr val="000000">
                    <a:alpha val="43000"/>
                  </a:srgbClr>
                </a:outerShdw>
              </a:effectLst>
              <a:latin typeface="Andalus" pitchFamily="18" charset="-78"/>
              <a:cs typeface="Andalus" pitchFamily="18" charset="-78"/>
            </a:endParaRPr>
          </a:p>
        </p:txBody>
      </p:sp>
    </p:spTree>
    <p:extLst>
      <p:ext uri="{BB962C8B-B14F-4D97-AF65-F5344CB8AC3E}">
        <p14:creationId xmlns:p14="http://schemas.microsoft.com/office/powerpoint/2010/main" val="21629839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533400"/>
            <a:ext cx="7756263" cy="1054250"/>
          </a:xfrm>
        </p:spPr>
        <p:txBody>
          <a:bodyPr/>
          <a:lstStyle/>
          <a:p>
            <a:r>
              <a:rPr lang="en-US" dirty="0" smtClean="0"/>
              <a:t>Conclusion</a:t>
            </a:r>
            <a:endParaRPr lang="en-US" dirty="0"/>
          </a:p>
        </p:txBody>
      </p:sp>
      <p:sp>
        <p:nvSpPr>
          <p:cNvPr id="2" name="Content Placeholder 1"/>
          <p:cNvSpPr>
            <a:spLocks noGrp="1"/>
          </p:cNvSpPr>
          <p:nvPr>
            <p:ph idx="1"/>
          </p:nvPr>
        </p:nvSpPr>
        <p:spPr/>
        <p:txBody>
          <a:bodyPr/>
          <a:lstStyle/>
          <a:p>
            <a:pPr marL="0" indent="0">
              <a:buNone/>
            </a:pPr>
            <a:r>
              <a:rPr lang="en-US" dirty="0" smtClean="0"/>
              <a:t>  </a:t>
            </a:r>
            <a:endParaRPr lang="en-US" dirty="0"/>
          </a:p>
        </p:txBody>
      </p:sp>
      <p:sp>
        <p:nvSpPr>
          <p:cNvPr id="6" name="Rectangle 5"/>
          <p:cNvSpPr/>
          <p:nvPr/>
        </p:nvSpPr>
        <p:spPr>
          <a:xfrm>
            <a:off x="647699" y="3124200"/>
            <a:ext cx="7520400" cy="1323439"/>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2000" b="1" spc="150" dirty="0" smtClean="0">
                <a:ln w="11430"/>
                <a:effectLst>
                  <a:outerShdw blurRad="25400" algn="tl" rotWithShape="0">
                    <a:srgbClr val="000000">
                      <a:alpha val="43000"/>
                    </a:srgbClr>
                  </a:outerShdw>
                </a:effectLst>
                <a:latin typeface="Andalus" pitchFamily="18" charset="-78"/>
                <a:cs typeface="Andalus" pitchFamily="18" charset="-78"/>
              </a:rPr>
              <a:t>Book Pool Management is a dynamic website where customers can borrow u</a:t>
            </a:r>
            <a:r>
              <a:rPr lang="en-US" sz="2000" b="1" spc="150" dirty="0" smtClean="0">
                <a:ln w="11430"/>
                <a:effectLst>
                  <a:outerShdw blurRad="25400" algn="tl" rotWithShape="0">
                    <a:srgbClr val="000000">
                      <a:alpha val="43000"/>
                    </a:srgbClr>
                  </a:outerShdw>
                </a:effectLst>
                <a:latin typeface="Andalus" pitchFamily="18" charset="-78"/>
                <a:cs typeface="Andalus" pitchFamily="18" charset="-78"/>
              </a:rPr>
              <a:t>sed books online, through this website the customers can search for a book by its title, author or language.</a:t>
            </a:r>
            <a:r>
              <a:rPr lang="en-US" sz="2000" b="1" spc="150" dirty="0" smtClean="0">
                <a:ln w="11430"/>
                <a:effectLst>
                  <a:outerShdw blurRad="25400" algn="tl" rotWithShape="0">
                    <a:srgbClr val="000000">
                      <a:alpha val="43000"/>
                    </a:srgbClr>
                  </a:outerShdw>
                </a:effectLst>
                <a:latin typeface="Andalus" pitchFamily="18" charset="-78"/>
                <a:cs typeface="Andalus" pitchFamily="18" charset="-78"/>
              </a:rPr>
              <a:t> </a:t>
            </a:r>
            <a:endParaRPr lang="en-US" sz="2000" b="1" spc="150" dirty="0">
              <a:ln w="11430"/>
              <a:effectLst>
                <a:outerShdw blurRad="25400" algn="tl" rotWithShape="0">
                  <a:srgbClr val="000000">
                    <a:alpha val="43000"/>
                  </a:srgbClr>
                </a:outerShdw>
              </a:effectLst>
              <a:latin typeface="Andalus" pitchFamily="18" charset="-78"/>
              <a:cs typeface="Andalus" pitchFamily="18" charset="-78"/>
            </a:endParaRPr>
          </a:p>
        </p:txBody>
      </p:sp>
    </p:spTree>
    <p:extLst>
      <p:ext uri="{BB962C8B-B14F-4D97-AF65-F5344CB8AC3E}">
        <p14:creationId xmlns:p14="http://schemas.microsoft.com/office/powerpoint/2010/main" val="136723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  </a:t>
            </a:r>
            <a:endParaRPr lang="en-US" dirty="0"/>
          </a:p>
        </p:txBody>
      </p:sp>
      <p:sp>
        <p:nvSpPr>
          <p:cNvPr id="3" name="Title 2"/>
          <p:cNvSpPr>
            <a:spLocks noGrp="1"/>
          </p:cNvSpPr>
          <p:nvPr>
            <p:ph type="title"/>
          </p:nvPr>
        </p:nvSpPr>
        <p:spPr/>
        <p:txBody>
          <a:bodyPr/>
          <a:lstStyle/>
          <a:p>
            <a:r>
              <a:rPr lang="en-US" dirty="0" smtClean="0"/>
              <a:t> </a:t>
            </a:r>
            <a:endParaRPr lang="en-US" dirty="0"/>
          </a:p>
        </p:txBody>
      </p:sp>
      <p:sp>
        <p:nvSpPr>
          <p:cNvPr id="4" name="Rectangle 3"/>
          <p:cNvSpPr/>
          <p:nvPr/>
        </p:nvSpPr>
        <p:spPr>
          <a:xfrm>
            <a:off x="155812" y="2590800"/>
            <a:ext cx="8534400" cy="4093428"/>
          </a:xfrm>
          <a:prstGeom prst="rect">
            <a:avLst/>
          </a:prstGeom>
        </p:spPr>
        <p:txBody>
          <a:bodyPr wrap="square">
            <a:spAutoFit/>
          </a:bodyPr>
          <a:lstStyle/>
          <a:p>
            <a:pPr marL="457200" indent="-457200">
              <a:buFont typeface="Arial" pitchFamily="34" charset="0"/>
              <a:buChar char="•"/>
            </a:pPr>
            <a:r>
              <a:rPr lang="en-US" sz="2000" dirty="0"/>
              <a:t>Easily accessible to both beginners and advanced users due to an </a:t>
            </a:r>
            <a:r>
              <a:rPr lang="en-US" sz="2000" dirty="0" smtClean="0"/>
              <a:t>effective </a:t>
            </a:r>
            <a:r>
              <a:rPr lang="en-US" sz="2000" dirty="0" smtClean="0"/>
              <a:t>user interface.</a:t>
            </a:r>
          </a:p>
          <a:p>
            <a:pPr marL="457200" indent="-457200">
              <a:buFont typeface="Arial" pitchFamily="34" charset="0"/>
              <a:buChar char="•"/>
            </a:pPr>
            <a:r>
              <a:rPr lang="en-US" sz="2000" dirty="0" smtClean="0"/>
              <a:t>User can </a:t>
            </a:r>
            <a:r>
              <a:rPr lang="en-US" sz="2000" dirty="0" smtClean="0"/>
              <a:t>see </a:t>
            </a:r>
            <a:r>
              <a:rPr lang="en-US" sz="2000" dirty="0"/>
              <a:t>books uploaded </a:t>
            </a:r>
            <a:r>
              <a:rPr lang="en-US" sz="2000" dirty="0" smtClean="0"/>
              <a:t>by other users and the books </a:t>
            </a:r>
            <a:r>
              <a:rPr lang="en-US" sz="2000" dirty="0"/>
              <a:t> </a:t>
            </a:r>
            <a:r>
              <a:rPr lang="en-US" sz="2000" dirty="0" smtClean="0"/>
              <a:t>requested </a:t>
            </a:r>
            <a:r>
              <a:rPr lang="en-US" sz="2000" dirty="0"/>
              <a:t>by </a:t>
            </a:r>
            <a:r>
              <a:rPr lang="en-US" sz="2000" dirty="0" smtClean="0"/>
              <a:t>him/her.</a:t>
            </a:r>
            <a:endParaRPr lang="en-US" sz="2000" dirty="0"/>
          </a:p>
          <a:p>
            <a:pPr marL="457200" indent="-457200">
              <a:buFont typeface="Arial" pitchFamily="34" charset="0"/>
              <a:buChar char="•"/>
            </a:pPr>
            <a:r>
              <a:rPr lang="en-US" sz="2000" dirty="0" smtClean="0"/>
              <a:t>A </a:t>
            </a:r>
            <a:r>
              <a:rPr lang="en-US" sz="2000" dirty="0"/>
              <a:t>search column to search availability of </a:t>
            </a:r>
            <a:r>
              <a:rPr lang="en-US" sz="2000" dirty="0" smtClean="0"/>
              <a:t>books</a:t>
            </a:r>
            <a:endParaRPr lang="en-US" sz="2000" dirty="0"/>
          </a:p>
          <a:p>
            <a:pPr marL="457200" indent="-457200">
              <a:buFont typeface="Arial" pitchFamily="34" charset="0"/>
              <a:buChar char="•"/>
            </a:pPr>
            <a:r>
              <a:rPr lang="en-US" sz="2000" dirty="0" smtClean="0"/>
              <a:t>Users </a:t>
            </a:r>
            <a:r>
              <a:rPr lang="en-US" sz="2000" dirty="0"/>
              <a:t>have an option of accepting or declining a book request from other </a:t>
            </a:r>
            <a:r>
              <a:rPr lang="en-US" sz="2000" dirty="0" smtClean="0"/>
              <a:t>users.</a:t>
            </a:r>
            <a:endParaRPr lang="en-US" sz="2000" dirty="0"/>
          </a:p>
          <a:p>
            <a:pPr marL="457200" indent="-457200">
              <a:buFont typeface="Arial" pitchFamily="34" charset="0"/>
              <a:buChar char="•"/>
            </a:pPr>
            <a:r>
              <a:rPr lang="en-US" sz="2000" dirty="0" smtClean="0"/>
              <a:t>Time </a:t>
            </a:r>
            <a:r>
              <a:rPr lang="en-US" sz="2000" dirty="0" smtClean="0"/>
              <a:t>Saving.</a:t>
            </a:r>
            <a:endParaRPr lang="en-US" sz="2000" dirty="0"/>
          </a:p>
          <a:p>
            <a:pPr marL="457200" indent="-457200">
              <a:buFont typeface="Arial" pitchFamily="34" charset="0"/>
              <a:buChar char="•"/>
            </a:pPr>
            <a:r>
              <a:rPr lang="en-US" sz="2000" dirty="0" smtClean="0"/>
              <a:t>Peer </a:t>
            </a:r>
            <a:r>
              <a:rPr lang="en-US" sz="2000" dirty="0"/>
              <a:t>to Peer interaction between </a:t>
            </a:r>
            <a:r>
              <a:rPr lang="en-US" sz="2000" dirty="0" smtClean="0"/>
              <a:t>users.</a:t>
            </a:r>
            <a:endParaRPr lang="en-US" sz="2000" dirty="0"/>
          </a:p>
          <a:p>
            <a:pPr marL="457200" indent="-457200">
              <a:buFont typeface="Arial" pitchFamily="34" charset="0"/>
              <a:buChar char="•"/>
            </a:pPr>
            <a:r>
              <a:rPr lang="en-US" sz="2000" dirty="0" smtClean="0"/>
              <a:t>Blogs.</a:t>
            </a:r>
          </a:p>
          <a:p>
            <a:pPr marL="457200" indent="-457200">
              <a:buFont typeface="Arial" pitchFamily="34" charset="0"/>
              <a:buChar char="•"/>
            </a:pPr>
            <a:r>
              <a:rPr lang="en-US" sz="2000" dirty="0" smtClean="0"/>
              <a:t>E-Books.</a:t>
            </a:r>
            <a:endParaRPr lang="en-US" sz="2000" dirty="0"/>
          </a:p>
          <a:p>
            <a:pPr marL="457200" indent="-457200">
              <a:buFont typeface="Arial" pitchFamily="34" charset="0"/>
              <a:buChar char="•"/>
            </a:pPr>
            <a:r>
              <a:rPr lang="en-US" sz="2000" dirty="0" smtClean="0"/>
              <a:t>Communication between the users.</a:t>
            </a:r>
            <a:endParaRPr lang="en-US" sz="2000" dirty="0" smtClean="0"/>
          </a:p>
          <a:p>
            <a:pPr marL="457200" indent="-457200">
              <a:buFont typeface="Arial" pitchFamily="34" charset="0"/>
              <a:buChar char="•"/>
            </a:pPr>
            <a:endParaRPr lang="en-US" sz="2000" dirty="0">
              <a:latin typeface="Sakkal Majalla" panose="02000000000000000000" pitchFamily="2" charset="-78"/>
              <a:cs typeface="Sakkal Majalla" panose="02000000000000000000" pitchFamily="2" charset="-78"/>
            </a:endParaRPr>
          </a:p>
        </p:txBody>
      </p:sp>
      <p:sp>
        <p:nvSpPr>
          <p:cNvPr id="5" name="Rectangle 4"/>
          <p:cNvSpPr/>
          <p:nvPr/>
        </p:nvSpPr>
        <p:spPr>
          <a:xfrm>
            <a:off x="180512" y="609600"/>
            <a:ext cx="8485015" cy="769441"/>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4400" b="1" spc="150" dirty="0" smtClean="0">
                <a:ln w="11430"/>
                <a:effectLst>
                  <a:outerShdw blurRad="25400" algn="tl" rotWithShape="0">
                    <a:srgbClr val="000000">
                      <a:alpha val="43000"/>
                    </a:srgbClr>
                  </a:outerShdw>
                </a:effectLst>
                <a:latin typeface="Andalus" pitchFamily="18" charset="-78"/>
                <a:cs typeface="Andalus" pitchFamily="18" charset="-78"/>
              </a:rPr>
              <a:t>Objective and Aims of the Project</a:t>
            </a:r>
            <a:endParaRPr lang="en-US" sz="4400" b="1" spc="150" dirty="0">
              <a:ln w="11430"/>
              <a:effectLst>
                <a:outerShdw blurRad="25400" algn="tl" rotWithShape="0">
                  <a:srgbClr val="000000">
                    <a:alpha val="43000"/>
                  </a:srgbClr>
                </a:outerShdw>
              </a:effectLst>
              <a:latin typeface="Andalus" pitchFamily="18" charset="-78"/>
              <a:cs typeface="Andalus" pitchFamily="18" charset="-78"/>
            </a:endParaRPr>
          </a:p>
        </p:txBody>
      </p:sp>
    </p:spTree>
    <p:extLst>
      <p:ext uri="{BB962C8B-B14F-4D97-AF65-F5344CB8AC3E}">
        <p14:creationId xmlns:p14="http://schemas.microsoft.com/office/powerpoint/2010/main" val="38090843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23211" y="2286000"/>
            <a:ext cx="7745505" cy="3877815"/>
          </a:xfrm>
        </p:spPr>
        <p:txBody>
          <a:bodyPr/>
          <a:lstStyle/>
          <a:p>
            <a:pPr marL="0" indent="0">
              <a:buNone/>
            </a:pPr>
            <a:r>
              <a:rPr lang="en-US" dirty="0" smtClean="0"/>
              <a:t>  </a:t>
            </a:r>
            <a:endParaRPr lang="en-US" dirty="0"/>
          </a:p>
        </p:txBody>
      </p:sp>
      <p:sp>
        <p:nvSpPr>
          <p:cNvPr id="3" name="Title 2"/>
          <p:cNvSpPr>
            <a:spLocks noGrp="1"/>
          </p:cNvSpPr>
          <p:nvPr>
            <p:ph type="title"/>
          </p:nvPr>
        </p:nvSpPr>
        <p:spPr/>
        <p:txBody>
          <a:bodyPr/>
          <a:lstStyle/>
          <a:p>
            <a:r>
              <a:rPr lang="en-US" dirty="0" smtClean="0"/>
              <a:t> </a:t>
            </a:r>
            <a:endParaRPr lang="en-US" dirty="0"/>
          </a:p>
        </p:txBody>
      </p:sp>
      <p:sp>
        <p:nvSpPr>
          <p:cNvPr id="4" name="Rectangle 3"/>
          <p:cNvSpPr/>
          <p:nvPr/>
        </p:nvSpPr>
        <p:spPr>
          <a:xfrm>
            <a:off x="2670409" y="609600"/>
            <a:ext cx="4051110" cy="830997"/>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4800" b="1" spc="150" dirty="0" smtClean="0">
                <a:ln w="11430"/>
                <a:effectLst>
                  <a:outerShdw blurRad="25400" algn="tl" rotWithShape="0">
                    <a:srgbClr val="000000">
                      <a:alpha val="43000"/>
                    </a:srgbClr>
                  </a:outerShdw>
                </a:effectLst>
                <a:latin typeface="Andalus" pitchFamily="18" charset="-78"/>
                <a:cs typeface="Andalus" pitchFamily="18" charset="-78"/>
              </a:rPr>
              <a:t>Why Django ?</a:t>
            </a:r>
            <a:endParaRPr lang="en-US" sz="4800" b="1" spc="150" dirty="0">
              <a:ln w="11430"/>
              <a:effectLst>
                <a:outerShdw blurRad="25400" algn="tl" rotWithShape="0">
                  <a:srgbClr val="000000">
                    <a:alpha val="43000"/>
                  </a:srgbClr>
                </a:outerShdw>
              </a:effectLst>
              <a:latin typeface="Andalus" pitchFamily="18" charset="-78"/>
              <a:cs typeface="Andalus" pitchFamily="18" charset="-78"/>
            </a:endParaRPr>
          </a:p>
        </p:txBody>
      </p:sp>
      <p:sp>
        <p:nvSpPr>
          <p:cNvPr id="5" name="Rectangle 4"/>
          <p:cNvSpPr/>
          <p:nvPr/>
        </p:nvSpPr>
        <p:spPr>
          <a:xfrm>
            <a:off x="457200" y="2286000"/>
            <a:ext cx="8001000" cy="707886"/>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r>
              <a:rPr lang="en-US" sz="2000" b="1" spc="150" dirty="0" smtClean="0">
                <a:ln w="11430"/>
                <a:effectLst>
                  <a:outerShdw blurRad="25400" algn="tl" rotWithShape="0">
                    <a:srgbClr val="000000">
                      <a:alpha val="43000"/>
                    </a:srgbClr>
                  </a:outerShdw>
                </a:effectLst>
                <a:latin typeface="Andalus" pitchFamily="18" charset="-78"/>
                <a:cs typeface="Andalus" pitchFamily="18" charset="-78"/>
              </a:rPr>
              <a:t>Django is a high-level Python web framework that enables rapid development of secure and maintainable website</a:t>
            </a:r>
            <a:endParaRPr lang="en-US" sz="2000" b="1" spc="150" dirty="0">
              <a:ln w="11430"/>
              <a:effectLst>
                <a:outerShdw blurRad="25400" algn="tl" rotWithShape="0">
                  <a:srgbClr val="000000">
                    <a:alpha val="43000"/>
                  </a:srgbClr>
                </a:outerShdw>
              </a:effectLst>
              <a:latin typeface="Andalus" pitchFamily="18" charset="-78"/>
              <a:cs typeface="Andalus" pitchFamily="18" charset="-78"/>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4876800"/>
            <a:ext cx="3200400" cy="1800225"/>
          </a:xfrm>
          <a:prstGeom prst="rect">
            <a:avLst/>
          </a:prstGeom>
        </p:spPr>
      </p:pic>
      <p:sp>
        <p:nvSpPr>
          <p:cNvPr id="7" name="Rectangle 6"/>
          <p:cNvSpPr/>
          <p:nvPr/>
        </p:nvSpPr>
        <p:spPr>
          <a:xfrm>
            <a:off x="457200" y="3416490"/>
            <a:ext cx="5562600" cy="2031325"/>
          </a:xfrm>
          <a:prstGeom prst="rect">
            <a:avLst/>
          </a:prstGeom>
        </p:spPr>
        <p:txBody>
          <a:bodyPr wrap="square">
            <a:spAutoFit/>
          </a:bodyPr>
          <a:lstStyle/>
          <a:p>
            <a:pPr marL="285750" indent="-285750">
              <a:buFont typeface="Arial" pitchFamily="34" charset="0"/>
              <a:buChar char="•"/>
            </a:pPr>
            <a:r>
              <a:rPr lang="en-US" b="1" dirty="0"/>
              <a:t>Written in </a:t>
            </a:r>
            <a:r>
              <a:rPr lang="en-US" b="1" dirty="0" smtClean="0"/>
              <a:t>Python</a:t>
            </a:r>
          </a:p>
          <a:p>
            <a:pPr marL="285750" indent="-285750">
              <a:buFont typeface="Arial" pitchFamily="34" charset="0"/>
              <a:buChar char="•"/>
            </a:pPr>
            <a:r>
              <a:rPr lang="en-US" b="1" dirty="0"/>
              <a:t>Accelerates custom web application development</a:t>
            </a:r>
          </a:p>
          <a:p>
            <a:pPr marL="285750" indent="-285750">
              <a:buFont typeface="Arial" pitchFamily="34" charset="0"/>
              <a:buChar char="•"/>
            </a:pPr>
            <a:r>
              <a:rPr lang="en-US" b="1" dirty="0"/>
              <a:t>Compatible with major operating systems and databases</a:t>
            </a:r>
          </a:p>
          <a:p>
            <a:pPr marL="285750" indent="-285750">
              <a:buFont typeface="Arial" pitchFamily="34" charset="0"/>
              <a:buChar char="•"/>
            </a:pPr>
            <a:r>
              <a:rPr lang="en-US" b="1" dirty="0"/>
              <a:t>Provides robust security features</a:t>
            </a:r>
          </a:p>
          <a:p>
            <a:pPr marL="285750" indent="-285750">
              <a:buFont typeface="Arial" pitchFamily="34" charset="0"/>
              <a:buChar char="•"/>
            </a:pPr>
            <a:endParaRPr lang="en-US" b="1" dirty="0"/>
          </a:p>
        </p:txBody>
      </p:sp>
    </p:spTree>
    <p:extLst>
      <p:ext uri="{BB962C8B-B14F-4D97-AF65-F5344CB8AC3E}">
        <p14:creationId xmlns:p14="http://schemas.microsoft.com/office/powerpoint/2010/main" val="19215068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23211" y="2286000"/>
            <a:ext cx="7745505" cy="3877815"/>
          </a:xfrm>
        </p:spPr>
        <p:txBody>
          <a:bodyPr/>
          <a:lstStyle/>
          <a:p>
            <a:pPr marL="0" indent="0">
              <a:buNone/>
            </a:pPr>
            <a:r>
              <a:rPr lang="en-US" dirty="0" smtClean="0"/>
              <a:t>  </a:t>
            </a:r>
            <a:endParaRPr lang="en-US" dirty="0"/>
          </a:p>
        </p:txBody>
      </p:sp>
      <p:sp>
        <p:nvSpPr>
          <p:cNvPr id="3" name="Title 2"/>
          <p:cNvSpPr>
            <a:spLocks noGrp="1"/>
          </p:cNvSpPr>
          <p:nvPr>
            <p:ph type="title"/>
          </p:nvPr>
        </p:nvSpPr>
        <p:spPr/>
        <p:txBody>
          <a:bodyPr/>
          <a:lstStyle/>
          <a:p>
            <a:r>
              <a:rPr lang="en-US" dirty="0" smtClean="0"/>
              <a:t> </a:t>
            </a:r>
            <a:endParaRPr lang="en-US" dirty="0"/>
          </a:p>
        </p:txBody>
      </p:sp>
      <p:sp>
        <p:nvSpPr>
          <p:cNvPr id="5" name="Rectangle 4"/>
          <p:cNvSpPr/>
          <p:nvPr/>
        </p:nvSpPr>
        <p:spPr>
          <a:xfrm>
            <a:off x="457200" y="4419600"/>
            <a:ext cx="8001000" cy="707886"/>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marL="342900" indent="-342900">
              <a:buFont typeface="Arial" pitchFamily="34" charset="0"/>
              <a:buChar char="•"/>
            </a:pPr>
            <a:r>
              <a:rPr lang="en-US" sz="2000" b="1" spc="150" dirty="0" smtClean="0">
                <a:ln w="11430"/>
                <a:effectLst>
                  <a:outerShdw blurRad="25400" algn="tl" rotWithShape="0">
                    <a:srgbClr val="000000">
                      <a:alpha val="43000"/>
                    </a:srgbClr>
                  </a:outerShdw>
                </a:effectLst>
                <a:latin typeface="Andalus" pitchFamily="18" charset="-78"/>
                <a:cs typeface="Andalus" pitchFamily="18" charset="-78"/>
              </a:rPr>
              <a:t>It can work with lots of different databases</a:t>
            </a:r>
          </a:p>
          <a:p>
            <a:pPr marL="342900" indent="-342900">
              <a:buFont typeface="Arial" pitchFamily="34" charset="0"/>
              <a:buChar char="•"/>
            </a:pPr>
            <a:r>
              <a:rPr lang="en-US" sz="2000" b="1" spc="150" dirty="0" smtClean="0">
                <a:ln w="11430"/>
                <a:effectLst>
                  <a:outerShdw blurRad="25400" algn="tl" rotWithShape="0">
                    <a:srgbClr val="000000">
                      <a:alpha val="43000"/>
                    </a:srgbClr>
                  </a:outerShdw>
                </a:effectLst>
                <a:latin typeface="Andalus" pitchFamily="18" charset="-78"/>
                <a:cs typeface="Andalus" pitchFamily="18" charset="-78"/>
              </a:rPr>
              <a:t>Admin Panel in Django is Really helpful in many ways</a:t>
            </a:r>
            <a:endParaRPr lang="en-US" sz="2000" b="1" spc="150" dirty="0">
              <a:ln w="11430"/>
              <a:effectLst>
                <a:outerShdw blurRad="25400" algn="tl" rotWithShape="0">
                  <a:srgbClr val="000000">
                    <a:alpha val="43000"/>
                  </a:srgbClr>
                </a:outerShdw>
              </a:effectLst>
              <a:latin typeface="Andalus" pitchFamily="18" charset="-78"/>
              <a:cs typeface="Andalus" pitchFamily="18" charset="-78"/>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200" y="325272"/>
            <a:ext cx="3753550" cy="2857180"/>
          </a:xfrm>
          <a:prstGeom prst="rect">
            <a:avLst/>
          </a:prstGeom>
        </p:spPr>
      </p:pic>
    </p:spTree>
    <p:extLst>
      <p:ext uri="{BB962C8B-B14F-4D97-AF65-F5344CB8AC3E}">
        <p14:creationId xmlns:p14="http://schemas.microsoft.com/office/powerpoint/2010/main" val="15843300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23211" y="2286000"/>
            <a:ext cx="7745505" cy="3877815"/>
          </a:xfrm>
        </p:spPr>
        <p:txBody>
          <a:bodyPr/>
          <a:lstStyle/>
          <a:p>
            <a:pPr marL="0" indent="0">
              <a:buNone/>
            </a:pPr>
            <a:r>
              <a:rPr lang="en-US" dirty="0" smtClean="0"/>
              <a:t>  </a:t>
            </a:r>
            <a:endParaRPr lang="en-US" dirty="0"/>
          </a:p>
        </p:txBody>
      </p:sp>
      <p:sp>
        <p:nvSpPr>
          <p:cNvPr id="3" name="Title 2"/>
          <p:cNvSpPr>
            <a:spLocks noGrp="1"/>
          </p:cNvSpPr>
          <p:nvPr>
            <p:ph type="title"/>
          </p:nvPr>
        </p:nvSpPr>
        <p:spPr/>
        <p:txBody>
          <a:bodyPr/>
          <a:lstStyle/>
          <a:p>
            <a:r>
              <a:rPr lang="en-US" dirty="0" smtClean="0"/>
              <a:t> </a:t>
            </a:r>
            <a:endParaRPr lang="en-US" dirty="0"/>
          </a:p>
        </p:txBody>
      </p:sp>
      <p:sp>
        <p:nvSpPr>
          <p:cNvPr id="5" name="Rectangle 4"/>
          <p:cNvSpPr/>
          <p:nvPr/>
        </p:nvSpPr>
        <p:spPr>
          <a:xfrm>
            <a:off x="2032018" y="3429000"/>
            <a:ext cx="5175914" cy="923330"/>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marL="342900" indent="-342900">
              <a:buFont typeface="Arial" pitchFamily="34" charset="0"/>
              <a:buChar char="•"/>
            </a:pPr>
            <a:r>
              <a:rPr lang="en-US" sz="5400" b="1" spc="150" dirty="0" smtClean="0">
                <a:ln w="11430"/>
                <a:effectLst>
                  <a:outerShdw blurRad="25400" algn="tl" rotWithShape="0">
                    <a:srgbClr val="000000">
                      <a:alpha val="43000"/>
                    </a:srgbClr>
                  </a:outerShdw>
                </a:effectLst>
                <a:latin typeface="Andalus" pitchFamily="18" charset="-78"/>
                <a:cs typeface="Andalus" pitchFamily="18" charset="-78"/>
              </a:rPr>
              <a:t>DEMO – Part 1</a:t>
            </a:r>
            <a:endParaRPr lang="en-US" sz="5400" b="1" spc="150" dirty="0">
              <a:ln w="11430"/>
              <a:effectLst>
                <a:outerShdw blurRad="25400" algn="tl" rotWithShape="0">
                  <a:srgbClr val="000000">
                    <a:alpha val="43000"/>
                  </a:srgbClr>
                </a:outerShdw>
              </a:effectLst>
              <a:latin typeface="Andalus" pitchFamily="18" charset="-78"/>
              <a:cs typeface="Andalus" pitchFamily="18" charset="-78"/>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200" y="325272"/>
            <a:ext cx="3753550" cy="2857180"/>
          </a:xfrm>
          <a:prstGeom prst="rect">
            <a:avLst/>
          </a:prstGeom>
        </p:spPr>
      </p:pic>
      <p:sp>
        <p:nvSpPr>
          <p:cNvPr id="4" name="Rectangle 3"/>
          <p:cNvSpPr/>
          <p:nvPr/>
        </p:nvSpPr>
        <p:spPr>
          <a:xfrm>
            <a:off x="729586" y="4495801"/>
            <a:ext cx="7467600" cy="646331"/>
          </a:xfrm>
          <a:prstGeom prst="rect">
            <a:avLst/>
          </a:prstGeom>
        </p:spPr>
        <p:txBody>
          <a:bodyPr wrap="square">
            <a:spAutoFit/>
          </a:bodyPr>
          <a:lstStyle/>
          <a:p>
            <a:pPr algn="ctr"/>
            <a:r>
              <a:rPr lang="en-US" b="1" spc="150" dirty="0">
                <a:ln w="11430"/>
                <a:effectLst>
                  <a:outerShdw blurRad="25400" algn="tl" rotWithShape="0">
                    <a:srgbClr val="000000">
                      <a:alpha val="43000"/>
                    </a:srgbClr>
                  </a:outerShdw>
                </a:effectLst>
                <a:latin typeface="Andalus" pitchFamily="18" charset="-78"/>
                <a:cs typeface="Andalus" pitchFamily="18" charset="-78"/>
              </a:rPr>
              <a:t>Demo containing the Models ,Apps ,Views , Database  connection </a:t>
            </a:r>
            <a:r>
              <a:rPr lang="en-US" b="1" spc="150" dirty="0" smtClean="0">
                <a:ln w="11430"/>
                <a:effectLst>
                  <a:outerShdw blurRad="25400" algn="tl" rotWithShape="0">
                    <a:srgbClr val="000000">
                      <a:alpha val="43000"/>
                    </a:srgbClr>
                  </a:outerShdw>
                </a:effectLst>
                <a:latin typeface="Andalus" pitchFamily="18" charset="-78"/>
                <a:cs typeface="Andalus" pitchFamily="18" charset="-78"/>
              </a:rPr>
              <a:t>and Admin </a:t>
            </a:r>
            <a:r>
              <a:rPr lang="en-US" b="1" spc="150" dirty="0">
                <a:ln w="11430"/>
                <a:effectLst>
                  <a:outerShdw blurRad="25400" algn="tl" rotWithShape="0">
                    <a:srgbClr val="000000">
                      <a:alpha val="43000"/>
                    </a:srgbClr>
                  </a:outerShdw>
                </a:effectLst>
                <a:latin typeface="Andalus" pitchFamily="18" charset="-78"/>
                <a:cs typeface="Andalus" pitchFamily="18" charset="-78"/>
              </a:rPr>
              <a:t>Page of Django</a:t>
            </a:r>
          </a:p>
        </p:txBody>
      </p:sp>
    </p:spTree>
    <p:extLst>
      <p:ext uri="{BB962C8B-B14F-4D97-AF65-F5344CB8AC3E}">
        <p14:creationId xmlns:p14="http://schemas.microsoft.com/office/powerpoint/2010/main" val="41111067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 </a:t>
            </a:r>
            <a:endParaRPr lang="en-US" dirty="0"/>
          </a:p>
        </p:txBody>
      </p:sp>
      <p:sp>
        <p:nvSpPr>
          <p:cNvPr id="3" name="Title 2"/>
          <p:cNvSpPr>
            <a:spLocks noGrp="1"/>
          </p:cNvSpPr>
          <p:nvPr>
            <p:ph type="title"/>
          </p:nvPr>
        </p:nvSpPr>
        <p:spPr/>
        <p:txBody>
          <a:bodyPr/>
          <a:lstStyle/>
          <a:p>
            <a:r>
              <a:rPr lang="en-US" dirty="0" smtClean="0"/>
              <a:t> </a:t>
            </a:r>
            <a:endParaRPr lang="en-US" dirty="0"/>
          </a:p>
        </p:txBody>
      </p:sp>
      <p:sp>
        <p:nvSpPr>
          <p:cNvPr id="4" name="Rectangle 3"/>
          <p:cNvSpPr/>
          <p:nvPr/>
        </p:nvSpPr>
        <p:spPr>
          <a:xfrm>
            <a:off x="878253" y="609600"/>
            <a:ext cx="7635424" cy="830997"/>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4800" b="1" spc="150" dirty="0" smtClean="0">
                <a:ln w="11430"/>
                <a:effectLst>
                  <a:outerShdw blurRad="25400" algn="tl" rotWithShape="0">
                    <a:srgbClr val="000000">
                      <a:alpha val="43000"/>
                    </a:srgbClr>
                  </a:outerShdw>
                </a:effectLst>
                <a:latin typeface="Andalus" pitchFamily="18" charset="-78"/>
                <a:cs typeface="Andalus" pitchFamily="18" charset="-78"/>
              </a:rPr>
              <a:t>Apps and Models in Django</a:t>
            </a:r>
            <a:endParaRPr lang="en-US" sz="4800" b="1" spc="150" dirty="0">
              <a:ln w="11430"/>
              <a:effectLst>
                <a:outerShdw blurRad="25400" algn="tl" rotWithShape="0">
                  <a:srgbClr val="000000">
                    <a:alpha val="43000"/>
                  </a:srgbClr>
                </a:outerShdw>
              </a:effectLst>
              <a:latin typeface="Andalus" pitchFamily="18" charset="-78"/>
              <a:cs typeface="Andalus" pitchFamily="18" charset="-78"/>
            </a:endParaRPr>
          </a:p>
        </p:txBody>
      </p:sp>
      <p:sp>
        <p:nvSpPr>
          <p:cNvPr id="6" name="Rectangle 5"/>
          <p:cNvSpPr/>
          <p:nvPr/>
        </p:nvSpPr>
        <p:spPr>
          <a:xfrm>
            <a:off x="304800" y="3124200"/>
            <a:ext cx="8382000" cy="2308324"/>
          </a:xfrm>
          <a:prstGeom prst="rect">
            <a:avLst/>
          </a:prstGeom>
        </p:spPr>
        <p:txBody>
          <a:bodyPr wrap="square">
            <a:spAutoFit/>
          </a:bodyPr>
          <a:lstStyle/>
          <a:p>
            <a:r>
              <a:rPr lang="en-US" dirty="0">
                <a:latin typeface="Arial" pitchFamily="34" charset="0"/>
                <a:cs typeface="Arial" pitchFamily="34" charset="0"/>
              </a:rPr>
              <a:t>Applications include some combination of models, views, </a:t>
            </a:r>
            <a:r>
              <a:rPr lang="en-US" dirty="0" smtClean="0">
                <a:latin typeface="Arial" pitchFamily="34" charset="0"/>
                <a:cs typeface="Arial" pitchFamily="34" charset="0"/>
              </a:rPr>
              <a:t>templates</a:t>
            </a:r>
            <a:r>
              <a:rPr lang="en-US" dirty="0" smtClean="0">
                <a:latin typeface="Arial" pitchFamily="34" charset="0"/>
                <a:cs typeface="Arial" pitchFamily="34" charset="0"/>
              </a:rPr>
              <a:t>, </a:t>
            </a:r>
            <a:r>
              <a:rPr lang="en-US" dirty="0" smtClean="0">
                <a:latin typeface="Arial" pitchFamily="34" charset="0"/>
                <a:cs typeface="Arial" pitchFamily="34" charset="0"/>
              </a:rPr>
              <a:t>static </a:t>
            </a:r>
            <a:r>
              <a:rPr lang="en-US" dirty="0">
                <a:latin typeface="Arial" pitchFamily="34" charset="0"/>
                <a:cs typeface="Arial" pitchFamily="34" charset="0"/>
              </a:rPr>
              <a:t>files, URLs</a:t>
            </a:r>
            <a:r>
              <a:rPr lang="en-US" dirty="0" smtClean="0">
                <a:latin typeface="Arial" pitchFamily="34" charset="0"/>
                <a:cs typeface="Arial" pitchFamily="34" charset="0"/>
              </a:rPr>
              <a:t>, </a:t>
            </a:r>
            <a:r>
              <a:rPr lang="en-US" dirty="0">
                <a:latin typeface="Arial" pitchFamily="34" charset="0"/>
                <a:cs typeface="Arial" pitchFamily="34" charset="0"/>
              </a:rPr>
              <a:t>etc. They’re generally wired into projects with the INSTALLED_APPS setting and optionally with other </a:t>
            </a:r>
            <a:r>
              <a:rPr lang="en-US" dirty="0" smtClean="0">
                <a:latin typeface="Arial" pitchFamily="34" charset="0"/>
                <a:cs typeface="Arial" pitchFamily="34" charset="0"/>
              </a:rPr>
              <a:t>mechanisms.</a:t>
            </a:r>
            <a:endParaRPr lang="en-US" dirty="0"/>
          </a:p>
          <a:p>
            <a:endParaRPr lang="en-US" dirty="0" smtClean="0"/>
          </a:p>
          <a:p>
            <a:r>
              <a:rPr lang="en-US" dirty="0" smtClean="0">
                <a:latin typeface="Aharoni" pitchFamily="2" charset="-79"/>
                <a:cs typeface="Aharoni" pitchFamily="2" charset="-79"/>
              </a:rPr>
              <a:t>It </a:t>
            </a:r>
            <a:r>
              <a:rPr lang="en-US" dirty="0">
                <a:latin typeface="Aharoni" pitchFamily="2" charset="-79"/>
                <a:cs typeface="Aharoni" pitchFamily="2" charset="-79"/>
              </a:rPr>
              <a:t>is important to understand that a Django application is a set of code that interacts with various parts of the framework. There’s no such thing as an Application object. However, there’s a few places where Django needs to interact with installed applications, mainly for </a:t>
            </a:r>
            <a:r>
              <a:rPr lang="en-US" dirty="0" smtClean="0">
                <a:latin typeface="Aharoni" pitchFamily="2" charset="-79"/>
                <a:cs typeface="Aharoni" pitchFamily="2" charset="-79"/>
              </a:rPr>
              <a:t>configuration.</a:t>
            </a:r>
            <a:endParaRPr lang="en-US" dirty="0">
              <a:latin typeface="Aharoni" pitchFamily="2" charset="-79"/>
              <a:cs typeface="Aharoni" pitchFamily="2" charset="-79"/>
            </a:endParaRPr>
          </a:p>
        </p:txBody>
      </p:sp>
    </p:spTree>
    <p:extLst>
      <p:ext uri="{BB962C8B-B14F-4D97-AF65-F5344CB8AC3E}">
        <p14:creationId xmlns:p14="http://schemas.microsoft.com/office/powerpoint/2010/main" val="11753605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 </a:t>
            </a:r>
            <a:endParaRPr lang="en-US" dirty="0"/>
          </a:p>
        </p:txBody>
      </p:sp>
      <p:sp>
        <p:nvSpPr>
          <p:cNvPr id="3" name="Title 2"/>
          <p:cNvSpPr>
            <a:spLocks noGrp="1"/>
          </p:cNvSpPr>
          <p:nvPr>
            <p:ph type="title"/>
          </p:nvPr>
        </p:nvSpPr>
        <p:spPr>
          <a:xfrm>
            <a:off x="713661" y="324791"/>
            <a:ext cx="7756263" cy="1054250"/>
          </a:xfrm>
        </p:spPr>
        <p:txBody>
          <a:bodyPr/>
          <a:lstStyle/>
          <a:p>
            <a:r>
              <a:rPr lang="en-US" dirty="0"/>
              <a:t> </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9605" r="11493"/>
          <a:stretch/>
        </p:blipFill>
        <p:spPr>
          <a:xfrm>
            <a:off x="879141" y="1676400"/>
            <a:ext cx="7425303" cy="4343400"/>
          </a:xfrm>
          <a:prstGeom prst="rect">
            <a:avLst/>
          </a:prstGeom>
        </p:spPr>
      </p:pic>
      <p:sp>
        <p:nvSpPr>
          <p:cNvPr id="5" name="Rectangle 4"/>
          <p:cNvSpPr/>
          <p:nvPr/>
        </p:nvSpPr>
        <p:spPr>
          <a:xfrm>
            <a:off x="782079" y="609600"/>
            <a:ext cx="7827784" cy="769441"/>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4400" b="1" spc="150" dirty="0" smtClean="0">
                <a:ln w="11430"/>
                <a:effectLst>
                  <a:outerShdw blurRad="25400" algn="tl" rotWithShape="0">
                    <a:srgbClr val="000000">
                      <a:alpha val="43000"/>
                    </a:srgbClr>
                  </a:outerShdw>
                </a:effectLst>
                <a:latin typeface="Andalus" pitchFamily="18" charset="-78"/>
                <a:cs typeface="Andalus" pitchFamily="18" charset="-78"/>
              </a:rPr>
              <a:t>Example for Apps in a Website</a:t>
            </a:r>
            <a:endParaRPr lang="en-US" sz="4400" b="1" spc="150" dirty="0">
              <a:ln w="11430"/>
              <a:effectLst>
                <a:outerShdw blurRad="25400" algn="tl" rotWithShape="0">
                  <a:srgbClr val="000000">
                    <a:alpha val="43000"/>
                  </a:srgbClr>
                </a:outerShdw>
              </a:effectLst>
              <a:latin typeface="Andalus" pitchFamily="18" charset="-78"/>
              <a:cs typeface="Andalus" pitchFamily="18" charset="-78"/>
            </a:endParaRPr>
          </a:p>
        </p:txBody>
      </p:sp>
    </p:spTree>
    <p:extLst>
      <p:ext uri="{BB962C8B-B14F-4D97-AF65-F5344CB8AC3E}">
        <p14:creationId xmlns:p14="http://schemas.microsoft.com/office/powerpoint/2010/main" val="246389100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Hardcover">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Hardcover</Template>
  <TotalTime>461</TotalTime>
  <Words>1194</Words>
  <Application>Microsoft Office PowerPoint</Application>
  <PresentationFormat>On-screen Show (4:3)</PresentationFormat>
  <Paragraphs>158</Paragraphs>
  <Slides>30</Slides>
  <Notes>4</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Hardcover</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Features and Functionalities</vt:lpstr>
      <vt:lpstr>Get a Book</vt:lpstr>
      <vt:lpstr>Share a Book</vt:lpstr>
      <vt:lpstr>Chat with Other Users</vt:lpstr>
      <vt:lpstr>Blogs</vt:lpstr>
      <vt:lpstr>Advantages of Django</vt:lpstr>
      <vt:lpstr>  </vt:lpstr>
      <vt:lpstr>  </vt:lpstr>
      <vt:lpstr>  </vt:lpstr>
      <vt:lpstr>Future Scope</vt:lpstr>
      <vt:lpstr>Academic Outcomes</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ASUS</dc:creator>
  <cp:lastModifiedBy>ASUS</cp:lastModifiedBy>
  <cp:revision>48</cp:revision>
  <dcterms:created xsi:type="dcterms:W3CDTF">2020-06-12T15:34:42Z</dcterms:created>
  <dcterms:modified xsi:type="dcterms:W3CDTF">2020-06-17T15:08:42Z</dcterms:modified>
</cp:coreProperties>
</file>